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316" r:id="rId5"/>
    <p:sldId id="317" r:id="rId6"/>
    <p:sldId id="318" r:id="rId7"/>
    <p:sldId id="319" r:id="rId8"/>
    <p:sldId id="320" r:id="rId9"/>
    <p:sldId id="286" r:id="rId10"/>
    <p:sldId id="287" r:id="rId11"/>
    <p:sldId id="289" r:id="rId12"/>
    <p:sldId id="288" r:id="rId13"/>
    <p:sldId id="290" r:id="rId14"/>
    <p:sldId id="291" r:id="rId15"/>
    <p:sldId id="292" r:id="rId16"/>
    <p:sldId id="293" r:id="rId17"/>
    <p:sldId id="294" r:id="rId18"/>
    <p:sldId id="295" r:id="rId19"/>
    <p:sldId id="296" r:id="rId20"/>
    <p:sldId id="298" r:id="rId21"/>
    <p:sldId id="297" r:id="rId22"/>
    <p:sldId id="299" r:id="rId23"/>
    <p:sldId id="302" r:id="rId24"/>
    <p:sldId id="314" r:id="rId25"/>
    <p:sldId id="304" r:id="rId26"/>
    <p:sldId id="305" r:id="rId27"/>
    <p:sldId id="306" r:id="rId28"/>
    <p:sldId id="308" r:id="rId29"/>
    <p:sldId id="315" r:id="rId30"/>
    <p:sldId id="309" r:id="rId31"/>
    <p:sldId id="310" r:id="rId32"/>
    <p:sldId id="311" r:id="rId33"/>
    <p:sldId id="312" r:id="rId34"/>
    <p:sldId id="321" r:id="rId35"/>
    <p:sldId id="307" r:id="rId36"/>
    <p:sldId id="301" r:id="rId37"/>
    <p:sldId id="266" r:id="rId38"/>
    <p:sldId id="285"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59" r:id="rId55"/>
    <p:sldId id="282" r:id="rId56"/>
    <p:sldId id="283" r:id="rId57"/>
    <p:sldId id="284" r:id="rId58"/>
    <p:sldId id="260" r:id="rId59"/>
    <p:sldId id="261" r:id="rId6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584" y="224"/>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450696-2BFE-4791-ADD6-E713F3DE6362}"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80398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450696-2BFE-4791-ADD6-E713F3DE6362}"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219964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450696-2BFE-4791-ADD6-E713F3DE6362}"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51815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450696-2BFE-4791-ADD6-E713F3DE6362}"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273657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50696-2BFE-4791-ADD6-E713F3DE6362}" type="datetimeFigureOut">
              <a:rPr lang="en-GB" smtClean="0"/>
              <a:t>06/08/2020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206075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450696-2BFE-4791-ADD6-E713F3DE6362}" type="datetimeFigureOut">
              <a:rPr lang="en-GB" smtClean="0"/>
              <a:t>06/08/2020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418883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450696-2BFE-4791-ADD6-E713F3DE6362}" type="datetimeFigureOut">
              <a:rPr lang="en-GB" smtClean="0"/>
              <a:t>06/08/2020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29798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450696-2BFE-4791-ADD6-E713F3DE6362}" type="datetimeFigureOut">
              <a:rPr lang="en-GB" smtClean="0"/>
              <a:t>06/08/2020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364571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50696-2BFE-4791-ADD6-E713F3DE6362}" type="datetimeFigureOut">
              <a:rPr lang="en-GB" smtClean="0"/>
              <a:t>06/08/2020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240526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50696-2BFE-4791-ADD6-E713F3DE6362}" type="datetimeFigureOut">
              <a:rPr lang="en-GB" smtClean="0"/>
              <a:t>06/08/2020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147547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50696-2BFE-4791-ADD6-E713F3DE6362}" type="datetimeFigureOut">
              <a:rPr lang="en-GB" smtClean="0"/>
              <a:t>06/08/2020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6C03D-96CB-45D6-9293-E955FF4F2D2E}" type="slidenum">
              <a:rPr lang="en-GB" smtClean="0"/>
              <a:t>‹#›</a:t>
            </a:fld>
            <a:endParaRPr lang="en-GB"/>
          </a:p>
        </p:txBody>
      </p:sp>
    </p:spTree>
    <p:extLst>
      <p:ext uri="{BB962C8B-B14F-4D97-AF65-F5344CB8AC3E}">
        <p14:creationId xmlns:p14="http://schemas.microsoft.com/office/powerpoint/2010/main" val="215753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50696-2BFE-4791-ADD6-E713F3DE6362}" type="datetimeFigureOut">
              <a:rPr lang="en-GB" smtClean="0"/>
              <a:t>06/08/2020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6C03D-96CB-45D6-9293-E955FF4F2D2E}" type="slidenum">
              <a:rPr lang="en-GB" smtClean="0"/>
              <a:t>‹#›</a:t>
            </a:fld>
            <a:endParaRPr lang="en-GB"/>
          </a:p>
        </p:txBody>
      </p:sp>
    </p:spTree>
    <p:extLst>
      <p:ext uri="{BB962C8B-B14F-4D97-AF65-F5344CB8AC3E}">
        <p14:creationId xmlns:p14="http://schemas.microsoft.com/office/powerpoint/2010/main" val="248013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3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11.png"/><Relationship Id="rId4" Type="http://schemas.openxmlformats.org/officeDocument/2006/relationships/image" Target="../media/image201.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9.png"/><Relationship Id="rId12"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2.xml"/><Relationship Id="rId11" Type="http://schemas.openxmlformats.org/officeDocument/2006/relationships/image" Target="../media/image43.png"/><Relationship Id="rId5" Type="http://schemas.openxmlformats.org/officeDocument/2006/relationships/image" Target="../media/image32.png"/><Relationship Id="rId10"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0.png"/><Relationship Id="rId7" Type="http://schemas.openxmlformats.org/officeDocument/2006/relationships/image" Target="../media/image47.png"/><Relationship Id="rId12" Type="http://schemas.openxmlformats.org/officeDocument/2006/relationships/image" Target="../media/image29.png"/><Relationship Id="rId2" Type="http://schemas.openxmlformats.org/officeDocument/2006/relationships/image" Target="../media/image45.png"/><Relationship Id="rId1" Type="http://schemas.openxmlformats.org/officeDocument/2006/relationships/slideLayout" Target="../slideLayouts/slideLayout2.xml"/><Relationship Id="rId11" Type="http://schemas.openxmlformats.org/officeDocument/2006/relationships/image" Target="../media/image51.png"/><Relationship Id="rId5" Type="http://schemas.openxmlformats.org/officeDocument/2006/relationships/image" Target="../media/image32.png"/><Relationship Id="rId10" Type="http://schemas.openxmlformats.org/officeDocument/2006/relationships/image" Target="../media/image50.png"/><Relationship Id="rId4" Type="http://schemas.openxmlformats.org/officeDocument/2006/relationships/image" Target="../media/image31.png"/><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0.png"/><Relationship Id="rId7"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0.png"/><Relationship Id="rId7"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4.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4.png"/><Relationship Id="rId4" Type="http://schemas.openxmlformats.org/officeDocument/2006/relationships/image" Target="../media/image10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4.png"/><Relationship Id="rId4" Type="http://schemas.openxmlformats.org/officeDocument/2006/relationships/image" Target="../media/image110.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0.png"/><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4.png"/><Relationship Id="rId4" Type="http://schemas.openxmlformats.org/officeDocument/2006/relationships/image" Target="../media/image130.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4.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4.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4.png"/><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4.png"/><Relationship Id="rId4" Type="http://schemas.openxmlformats.org/officeDocument/2006/relationships/image" Target="../media/image150.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4.png"/><Relationship Id="rId4" Type="http://schemas.openxmlformats.org/officeDocument/2006/relationships/image" Target="../media/image130.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4.png"/><Relationship Id="rId4" Type="http://schemas.openxmlformats.org/officeDocument/2006/relationships/image" Target="../media/image100.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4.png"/><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4.png"/><Relationship Id="rId4" Type="http://schemas.openxmlformats.org/officeDocument/2006/relationships/image" Target="../media/image100.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4.png"/><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4.png"/><Relationship Id="rId4" Type="http://schemas.openxmlformats.org/officeDocument/2006/relationships/image" Target="../media/image120.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20.png"/><Relationship Id="rId4" Type="http://schemas.openxmlformats.org/officeDocument/2006/relationships/image" Target="../media/image190.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30.png"/><Relationship Id="rId4" Type="http://schemas.openxmlformats.org/officeDocument/2006/relationships/image" Target="../media/image190.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50.png"/><Relationship Id="rId4" Type="http://schemas.openxmlformats.org/officeDocument/2006/relationships/image" Target="../media/image240.png"/></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Parabola in Parallelogram</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3445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0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22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69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75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68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02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70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16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836712"/>
            <a:ext cx="3168352" cy="5940088"/>
          </a:xfrm>
          <a:prstGeom prst="rect">
            <a:avLst/>
          </a:prstGeom>
          <a:noFill/>
        </p:spPr>
        <p:txBody>
          <a:bodyPr wrap="square" rtlCol="0">
            <a:spAutoFit/>
          </a:bodyPr>
          <a:lstStyle/>
          <a:p>
            <a:r>
              <a:rPr lang="en-GB" sz="2000" dirty="0">
                <a:latin typeface="Comic Sans MS" panose="030F0702030302020204" pitchFamily="66" charset="0"/>
              </a:rPr>
              <a:t>The vertical distance between the dashed parallel lines has not changed so the area of the parallelogram has not changed.  So neither has the ratio of the area of the blue- and yellow-shaped areas. </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Imagine the original rectangle chopped into vertical slices that slide under the shear – each slice has not changed length and so the area has not changed.</a:t>
            </a:r>
          </a:p>
        </p:txBody>
      </p:sp>
    </p:spTree>
    <p:extLst>
      <p:ext uri="{BB962C8B-B14F-4D97-AF65-F5344CB8AC3E}">
        <p14:creationId xmlns:p14="http://schemas.microsoft.com/office/powerpoint/2010/main" val="241799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B8DF9A-EF31-41AE-A8FE-D4FA56F2889D}"/>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(23,67)</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076056" y="3491716"/>
                <a:ext cx="882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(5,4)</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5076056" y="3491716"/>
                <a:ext cx="882614" cy="369332"/>
              </a:xfrm>
              <a:prstGeom prst="rect">
                <a:avLst/>
              </a:prstGeom>
              <a:blipFill rotWithShape="1">
                <a:blip r:embed="rId6"/>
                <a:stretch>
                  <a:fillRect b="-13333"/>
                </a:stretch>
              </a:blipFill>
            </p:spPr>
            <p:txBody>
              <a:bodyPr/>
              <a:lstStyle/>
              <a:p>
                <a:r>
                  <a:rPr lang="en-GB">
                    <a:noFill/>
                  </a:rPr>
                  <a:t> </a:t>
                </a:r>
              </a:p>
            </p:txBody>
          </p:sp>
        </mc:Fallback>
      </mc:AlternateContent>
    </p:spTree>
    <p:extLst>
      <p:ext uri="{BB962C8B-B14F-4D97-AF65-F5344CB8AC3E}">
        <p14:creationId xmlns:p14="http://schemas.microsoft.com/office/powerpoint/2010/main" val="428413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836712"/>
            <a:ext cx="3168352" cy="3477875"/>
          </a:xfrm>
          <a:prstGeom prst="rect">
            <a:avLst/>
          </a:prstGeom>
          <a:noFill/>
        </p:spPr>
        <p:txBody>
          <a:bodyPr wrap="square" rtlCol="0">
            <a:spAutoFit/>
          </a:bodyPr>
          <a:lstStyle/>
          <a:p>
            <a:r>
              <a:rPr lang="en-GB" sz="2000" dirty="0">
                <a:latin typeface="Comic Sans MS" panose="030F0702030302020204" pitchFamily="66" charset="0"/>
              </a:rPr>
              <a:t>So where does this all leave us?  </a:t>
            </a:r>
          </a:p>
          <a:p>
            <a:endParaRPr lang="en-GB" sz="2000" dirty="0">
              <a:latin typeface="Comic Sans MS" panose="030F0702030302020204" pitchFamily="66" charset="0"/>
            </a:endParaRPr>
          </a:p>
          <a:p>
            <a:r>
              <a:rPr lang="en-GB" sz="2000" dirty="0">
                <a:latin typeface="Comic Sans MS" panose="030F0702030302020204" pitchFamily="66" charset="0"/>
              </a:rPr>
              <a:t>Knowing that the parallelogram you were given could have been transformed to a rectangle you could have made your analysis and integration much, much easier!</a:t>
            </a:r>
          </a:p>
        </p:txBody>
      </p:sp>
    </p:spTree>
    <p:extLst>
      <p:ext uri="{BB962C8B-B14F-4D97-AF65-F5344CB8AC3E}">
        <p14:creationId xmlns:p14="http://schemas.microsoft.com/office/powerpoint/2010/main" val="172606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sp>
        <p:nvSpPr>
          <p:cNvPr id="7" name="TextBox 6"/>
          <p:cNvSpPr txBox="1"/>
          <p:nvPr/>
        </p:nvSpPr>
        <p:spPr>
          <a:xfrm>
            <a:off x="107504" y="836712"/>
            <a:ext cx="3168352" cy="3477875"/>
          </a:xfrm>
          <a:prstGeom prst="rect">
            <a:avLst/>
          </a:prstGeom>
          <a:noFill/>
        </p:spPr>
        <p:txBody>
          <a:bodyPr wrap="square" rtlCol="0">
            <a:spAutoFit/>
          </a:bodyPr>
          <a:lstStyle/>
          <a:p>
            <a:r>
              <a:rPr lang="en-GB" sz="2000" dirty="0">
                <a:latin typeface="Comic Sans MS" panose="030F0702030302020204" pitchFamily="66" charset="0"/>
              </a:rPr>
              <a:t>So where does this all leave us?  </a:t>
            </a:r>
          </a:p>
          <a:p>
            <a:endParaRPr lang="en-GB" sz="2000" dirty="0">
              <a:latin typeface="Comic Sans MS" panose="030F0702030302020204" pitchFamily="66" charset="0"/>
            </a:endParaRPr>
          </a:p>
          <a:p>
            <a:r>
              <a:rPr lang="en-GB" sz="2000" dirty="0">
                <a:latin typeface="Comic Sans MS" panose="030F0702030302020204" pitchFamily="66" charset="0"/>
              </a:rPr>
              <a:t>Knowing that the parallelogram you were given could have been transformed to a rectangle you could have made your analysis and integration much, much easier!</a:t>
            </a:r>
          </a:p>
        </p:txBody>
      </p:sp>
    </p:spTree>
    <p:extLst>
      <p:ext uri="{BB962C8B-B14F-4D97-AF65-F5344CB8AC3E}">
        <p14:creationId xmlns:p14="http://schemas.microsoft.com/office/powerpoint/2010/main" val="18558712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000250" y="838200"/>
            <a:ext cx="5143500" cy="5181600"/>
            <a:chOff x="2000250" y="838200"/>
            <a:chExt cx="5143500" cy="518160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228184" y="2556944"/>
              <a:ext cx="455417" cy="1862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2" name="TextBox 1"/>
              <p:cNvSpPr txBox="1"/>
              <p:nvPr/>
            </p:nvSpPr>
            <p:spPr>
              <a:xfrm>
                <a:off x="7008865" y="4509120"/>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7008865" y="4509120"/>
                <a:ext cx="371447" cy="36933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75499" y="4509120"/>
                <a:ext cx="5445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99" y="4509120"/>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37431" y="2204864"/>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037431" y="2204864"/>
                <a:ext cx="478785" cy="36933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84244" y="1628800"/>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7184244" y="1628800"/>
                <a:ext cx="916148" cy="369332"/>
              </a:xfrm>
              <a:prstGeom prst="rect">
                <a:avLst/>
              </a:prstGeom>
              <a:blipFill rotWithShape="1">
                <a:blip r:embed="rId7"/>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7502" y="836712"/>
                <a:ext cx="4455713" cy="5778826"/>
              </a:xfrm>
              <a:prstGeom prst="rect">
                <a:avLst/>
              </a:prstGeom>
              <a:solidFill>
                <a:schemeClr val="bg1"/>
              </a:solidFill>
            </p:spPr>
            <p:txBody>
              <a:bodyPr wrap="square" rtlCol="0">
                <a:spAutoFit/>
              </a:bodyPr>
              <a:lstStyle/>
              <a:p>
                <a:r>
                  <a:rPr lang="en-GB" sz="2000" dirty="0">
                    <a:latin typeface="Comic Sans MS" panose="030F0702030302020204" pitchFamily="66" charset="0"/>
                  </a:rPr>
                  <a:t>Area of rectangle        </a:t>
                </a:r>
                <a14:m>
                  <m:oMath xmlns:m="http://schemas.openxmlformats.org/officeDocument/2006/math">
                    <m:r>
                      <a:rPr lang="en-GB" sz="2000" b="0" i="0" smtClean="0">
                        <a:latin typeface="Cambria Math"/>
                      </a:rPr>
                      <m:t>=</m:t>
                    </m:r>
                    <m:r>
                      <a:rPr lang="en-GB" sz="2000" b="0" i="1" smtClean="0">
                        <a:latin typeface="Cambria Math"/>
                      </a:rPr>
                      <m:t>2</m:t>
                    </m:r>
                    <m:sSup>
                      <m:sSupPr>
                        <m:ctrlPr>
                          <a:rPr lang="en-GB" sz="2000" b="0" i="1" smtClean="0">
                            <a:latin typeface="Cambria Math" panose="02040503050406030204" pitchFamily="18" charset="0"/>
                          </a:rPr>
                        </m:ctrlPr>
                      </m:sSupPr>
                      <m:e>
                        <m:r>
                          <a:rPr lang="en-GB" sz="2000" b="0" i="1" smtClean="0">
                            <a:latin typeface="Cambria Math"/>
                          </a:rPr>
                          <m:t>𝑎</m:t>
                        </m:r>
                      </m:e>
                      <m:sup>
                        <m:r>
                          <a:rPr lang="en-GB" sz="2000" b="0" i="1" smtClean="0">
                            <a:latin typeface="Cambria Math"/>
                          </a:rPr>
                          <m:t>3</m:t>
                        </m:r>
                      </m:sup>
                    </m:sSup>
                  </m:oMath>
                </a14:m>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Yellow area = </a:t>
                </a:r>
                <a14:m>
                  <m:oMath xmlns:m="http://schemas.openxmlformats.org/officeDocument/2006/math">
                    <m:nary>
                      <m:naryPr>
                        <m:ctrlPr>
                          <a:rPr lang="en-GB" sz="2000" i="1" smtClean="0">
                            <a:latin typeface="Cambria Math" panose="02040503050406030204" pitchFamily="18" charset="0"/>
                          </a:rPr>
                        </m:ctrlPr>
                      </m:naryPr>
                      <m:sub>
                        <m:r>
                          <m:rPr>
                            <m:brk m:alnAt="23"/>
                          </m:rPr>
                          <a:rPr lang="en-GB" sz="2000" b="0" i="1" smtClean="0">
                            <a:latin typeface="Cambria Math"/>
                          </a:rPr>
                          <m:t>−</m:t>
                        </m:r>
                        <m:r>
                          <a:rPr lang="en-GB" sz="2000" b="0" i="1" smtClean="0">
                            <a:latin typeface="Cambria Math"/>
                          </a:rPr>
                          <m:t>𝑎</m:t>
                        </m:r>
                      </m:sub>
                      <m:sup>
                        <m:r>
                          <a:rPr lang="en-GB" sz="2000" b="0" i="1" smtClean="0">
                            <a:latin typeface="Cambria Math"/>
                          </a:rPr>
                          <m:t>𝑎</m:t>
                        </m:r>
                      </m:sup>
                      <m:e>
                        <m:sSup>
                          <m:sSupPr>
                            <m:ctrlPr>
                              <a:rPr lang="en-GB" sz="200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r>
                          <a:rPr lang="en-GB" sz="2000" i="1" smtClean="0">
                            <a:latin typeface="Cambria Math"/>
                          </a:rPr>
                          <m:t>ⅆ</m:t>
                        </m:r>
                        <m:r>
                          <a:rPr lang="en-GB" sz="2000" i="1" smtClean="0">
                            <a:latin typeface="Cambria Math"/>
                          </a:rPr>
                          <m:t>𝑥</m:t>
                        </m:r>
                      </m:e>
                    </m:nary>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2</m:t>
                        </m:r>
                      </m:num>
                      <m:den>
                        <m:r>
                          <a:rPr lang="en-GB" sz="2000" b="0" i="1" smtClean="0">
                            <a:latin typeface="Cambria Math"/>
                          </a:rPr>
                          <m:t>3</m:t>
                        </m:r>
                      </m:den>
                    </m:f>
                    <m:sSup>
                      <m:sSupPr>
                        <m:ctrlPr>
                          <a:rPr lang="en-GB" sz="2000" b="0" i="1" smtClean="0">
                            <a:latin typeface="Cambria Math" panose="02040503050406030204" pitchFamily="18" charset="0"/>
                          </a:rPr>
                        </m:ctrlPr>
                      </m:sSupPr>
                      <m:e>
                        <m:r>
                          <a:rPr lang="en-GB" sz="2000" b="0" i="1" smtClean="0">
                            <a:latin typeface="Cambria Math"/>
                          </a:rPr>
                          <m:t>𝑎</m:t>
                        </m:r>
                      </m:e>
                      <m:sup>
                        <m:r>
                          <a:rPr lang="en-GB" sz="2000" b="0" i="1" smtClean="0">
                            <a:latin typeface="Cambria Math"/>
                          </a:rPr>
                          <m:t>3</m:t>
                        </m:r>
                      </m:sup>
                    </m:sSup>
                  </m:oMath>
                </a14:m>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Blue area 	            </a:t>
                </a:r>
                <a14:m>
                  <m:oMath xmlns:m="http://schemas.openxmlformats.org/officeDocument/2006/math">
                    <m:r>
                      <a:rPr lang="en-GB" sz="2000" b="0" i="0" smtClean="0">
                        <a:latin typeface="Cambria Math"/>
                      </a:rPr>
                      <m:t>=</m:t>
                    </m:r>
                    <m:f>
                      <m:fPr>
                        <m:ctrlPr>
                          <a:rPr lang="en-GB" sz="2000" i="1">
                            <a:latin typeface="Cambria Math" panose="02040503050406030204" pitchFamily="18" charset="0"/>
                          </a:rPr>
                        </m:ctrlPr>
                      </m:fPr>
                      <m:num>
                        <m:r>
                          <a:rPr lang="en-GB" sz="2000" b="0" i="1" smtClean="0">
                            <a:latin typeface="Cambria Math"/>
                          </a:rPr>
                          <m:t>4</m:t>
                        </m:r>
                      </m:num>
                      <m:den>
                        <m:r>
                          <a:rPr lang="en-GB" sz="2000" i="1">
                            <a:latin typeface="Cambria Math"/>
                          </a:rPr>
                          <m:t>3</m:t>
                        </m:r>
                      </m:den>
                    </m:f>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3</m:t>
                        </m:r>
                      </m:sup>
                    </m:sSup>
                  </m:oMath>
                </a14:m>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pPr algn="ctr"/>
                <a:r>
                  <a:rPr lang="en-GB" sz="3200" dirty="0">
                    <a:latin typeface="Comic Sans MS" panose="030F0702030302020204" pitchFamily="66" charset="0"/>
                  </a:rPr>
                  <a:t>Ratio of </a:t>
                </a:r>
                <a:r>
                  <a:rPr lang="en-GB" sz="3200" dirty="0" err="1">
                    <a:latin typeface="Comic Sans MS" panose="030F0702030302020204" pitchFamily="66" charset="0"/>
                  </a:rPr>
                  <a:t>blue:yellow</a:t>
                </a:r>
                <a:r>
                  <a:rPr lang="en-GB" sz="3200" dirty="0">
                    <a:latin typeface="Comic Sans MS" panose="030F0702030302020204" pitchFamily="66" charset="0"/>
                  </a:rPr>
                  <a:t> is 2:1</a:t>
                </a:r>
              </a:p>
              <a:p>
                <a:pPr algn="ctr"/>
                <a:endParaRPr lang="en-GB" sz="3200" dirty="0">
                  <a:latin typeface="Comic Sans MS" panose="030F0702030302020204" pitchFamily="66" charset="0"/>
                </a:endParaRPr>
              </a:p>
              <a:p>
                <a:pPr algn="ctr"/>
                <a:endParaRPr lang="en-GB" sz="3200" dirty="0">
                  <a:latin typeface="Comic Sans MS" panose="030F0702030302020204" pitchFamily="66" charset="0"/>
                </a:endParaRPr>
              </a:p>
              <a:p>
                <a:r>
                  <a:rPr lang="en-GB" sz="2000" dirty="0">
                    <a:latin typeface="Comic Sans MS" panose="030F0702030302020204" pitchFamily="66" charset="0"/>
                  </a:rPr>
                  <a:t>Of course, a stretch in either direction would not change the ratio so we lose no generality by considering </a:t>
                </a:r>
                <a14:m>
                  <m:oMath xmlns:m="http://schemas.openxmlformats.org/officeDocument/2006/math">
                    <m:r>
                      <a:rPr lang="en-GB" sz="2000" b="0" i="1" smtClean="0">
                        <a:latin typeface="Cambria Math"/>
                      </a:rPr>
                      <m:t>𝑦</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oMath>
                </a14:m>
                <a:endParaRPr lang="en-GB" sz="2000" dirty="0">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7502" y="836712"/>
                <a:ext cx="4455713" cy="5778826"/>
              </a:xfrm>
              <a:prstGeom prst="rect">
                <a:avLst/>
              </a:prstGeom>
              <a:blipFill rotWithShape="1">
                <a:blip r:embed="rId8"/>
                <a:stretch>
                  <a:fillRect l="-2189" t="-527" r="-4514"/>
                </a:stretch>
              </a:blipFill>
            </p:spPr>
            <p:txBody>
              <a:bodyPr/>
              <a:lstStyle/>
              <a:p>
                <a:r>
                  <a:rPr lang="en-GB">
                    <a:noFill/>
                  </a:rPr>
                  <a:t> </a:t>
                </a:r>
              </a:p>
            </p:txBody>
          </p:sp>
        </mc:Fallback>
      </mc:AlternateContent>
    </p:spTree>
    <p:extLst>
      <p:ext uri="{BB962C8B-B14F-4D97-AF65-F5344CB8AC3E}">
        <p14:creationId xmlns:p14="http://schemas.microsoft.com/office/powerpoint/2010/main" val="21875545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 0 L 0.15747 0 " pathEditMode="relative" rAng="0" ptsTypes="AA">
                                      <p:cBhvr>
                                        <p:cTn id="6" dur="2000" fill="hold"/>
                                        <p:tgtEl>
                                          <p:spTgt spid="17"/>
                                        </p:tgtEl>
                                        <p:attrNameLst>
                                          <p:attrName>ppt_x</p:attrName>
                                          <p:attrName>ppt_y</p:attrName>
                                        </p:attrNameLst>
                                      </p:cBhvr>
                                      <p:rCtr x="7865"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bg/>
                                          </p:spTgt>
                                        </p:tgtEl>
                                        <p:attrNameLst>
                                          <p:attrName>style.visibility</p:attrName>
                                        </p:attrNameLst>
                                      </p:cBhvr>
                                      <p:to>
                                        <p:strVal val="visible"/>
                                      </p:to>
                                    </p:set>
                                    <p:animEffect transition="in" filter="fade">
                                      <p:cBhvr>
                                        <p:cTn id="28" dur="500"/>
                                        <p:tgtEl>
                                          <p:spTgt spid="11">
                                            <p:bg/>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500"/>
                                        <p:tgtEl>
                                          <p:spTgt spid="1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500"/>
                                        <p:tgtEl>
                                          <p:spTgt spid="1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xEl>
                                              <p:pRg st="7" end="7"/>
                                            </p:txEl>
                                          </p:spTgt>
                                        </p:tgtEl>
                                        <p:attrNameLst>
                                          <p:attrName>style.visibility</p:attrName>
                                        </p:attrNameLst>
                                      </p:cBhvr>
                                      <p:to>
                                        <p:strVal val="visible"/>
                                      </p:to>
                                    </p:set>
                                    <p:animEffect transition="in" filter="fade">
                                      <p:cBhvr>
                                        <p:cTn id="48" dur="500"/>
                                        <p:tgtEl>
                                          <p:spTgt spid="11">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xEl>
                                              <p:pRg st="10" end="10"/>
                                            </p:txEl>
                                          </p:spTgt>
                                        </p:tgtEl>
                                        <p:attrNameLst>
                                          <p:attrName>style.visibility</p:attrName>
                                        </p:attrNameLst>
                                      </p:cBhvr>
                                      <p:to>
                                        <p:strVal val="visible"/>
                                      </p:to>
                                    </p:set>
                                    <p:animEffect transition="in" filter="fade">
                                      <p:cBhvr>
                                        <p:cTn id="53"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36" y="1247640"/>
            <a:ext cx="975047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6006" y="727528"/>
            <a:ext cx="8911988" cy="646331"/>
          </a:xfrm>
          <a:prstGeom prst="rect">
            <a:avLst/>
          </a:prstGeom>
          <a:solidFill>
            <a:srgbClr val="FFFF99"/>
          </a:solidFill>
          <a:ln>
            <a:solidFill>
              <a:schemeClr val="accent1"/>
            </a:solidFill>
          </a:ln>
        </p:spPr>
        <p:txBody>
          <a:bodyPr wrap="square" rtlCol="0">
            <a:spAutoFit/>
          </a:bodyPr>
          <a:lstStyle/>
          <a:p>
            <a:pPr algn="ctr"/>
            <a:r>
              <a:rPr lang="en-GB" sz="3600" dirty="0">
                <a:latin typeface="Comic Sans MS" panose="030F0702030302020204" pitchFamily="66" charset="0"/>
              </a:rPr>
              <a:t>How could you do it without integration?</a:t>
            </a:r>
          </a:p>
        </p:txBody>
      </p:sp>
      <p:sp>
        <p:nvSpPr>
          <p:cNvPr id="2" name="TextBox 1"/>
          <p:cNvSpPr txBox="1"/>
          <p:nvPr/>
        </p:nvSpPr>
        <p:spPr>
          <a:xfrm>
            <a:off x="163745" y="177421"/>
            <a:ext cx="2929007" cy="461665"/>
          </a:xfrm>
          <a:prstGeom prst="rect">
            <a:avLst/>
          </a:prstGeom>
          <a:noFill/>
        </p:spPr>
        <p:txBody>
          <a:bodyPr wrap="none" rtlCol="0">
            <a:spAutoFit/>
          </a:bodyPr>
          <a:lstStyle/>
          <a:p>
            <a:r>
              <a:rPr lang="en-GB" sz="2400" dirty="0">
                <a:latin typeface="Comic Sans MS" panose="030F0702030302020204" pitchFamily="66" charset="0"/>
              </a:rPr>
              <a:t>One final thought…</a:t>
            </a:r>
          </a:p>
        </p:txBody>
      </p:sp>
    </p:spTree>
    <p:extLst>
      <p:ext uri="{BB962C8B-B14F-4D97-AF65-F5344CB8AC3E}">
        <p14:creationId xmlns:p14="http://schemas.microsoft.com/office/powerpoint/2010/main" val="382215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8609" y="914400"/>
            <a:ext cx="8146782" cy="369332"/>
          </a:xfrm>
          <a:prstGeom prst="rect">
            <a:avLst/>
          </a:prstGeom>
          <a:noFill/>
        </p:spPr>
        <p:txBody>
          <a:bodyPr wrap="none" rtlCol="0">
            <a:spAutoFit/>
          </a:bodyPr>
          <a:lstStyle/>
          <a:p>
            <a:r>
              <a:rPr lang="en-GB" dirty="0">
                <a:latin typeface="Comic Sans MS" panose="030F0702030302020204" pitchFamily="66" charset="0"/>
              </a:rPr>
              <a:t>Let’s work out the area of the blue segment by a series of approximations</a:t>
            </a:r>
          </a:p>
        </p:txBody>
      </p:sp>
    </p:spTree>
    <p:extLst>
      <p:ext uri="{BB962C8B-B14F-4D97-AF65-F5344CB8AC3E}">
        <p14:creationId xmlns:p14="http://schemas.microsoft.com/office/powerpoint/2010/main" val="415583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1861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139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5021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589358" y="2715901"/>
                <a:ext cx="194713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i="1" smtClean="0">
                          <a:latin typeface="Cambria Math"/>
                          <a:ea typeface="Cambria Math"/>
                        </a:rPr>
                        <m:t>×</m:t>
                      </m:r>
                      <m:r>
                        <a:rPr lang="en-GB" b="0" i="1" smtClean="0">
                          <a:latin typeface="Cambria Math"/>
                          <a:ea typeface="Cambria Math"/>
                        </a:rPr>
                        <m:t>2</m:t>
                      </m:r>
                      <m:r>
                        <a:rPr lang="en-GB" b="0" i="1" smtClean="0">
                          <a:latin typeface="Cambria Math"/>
                          <a:ea typeface="Cambria Math"/>
                        </a:rPr>
                        <m:t>𝑎</m:t>
                      </m:r>
                      <m:r>
                        <a:rPr lang="en-GB" b="0" i="1" smtClean="0">
                          <a:latin typeface="Cambria Math"/>
                          <a:ea typeface="Cambria Math"/>
                        </a:rPr>
                        <m:t>×</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𝑎</m:t>
                          </m:r>
                        </m:e>
                        <m:sup>
                          <m:r>
                            <a:rPr lang="en-GB" b="0" i="1" smtClean="0">
                              <a:latin typeface="Cambria Math"/>
                              <a:ea typeface="Cambria Math"/>
                            </a:rPr>
                            <m:t>2</m:t>
                          </m:r>
                        </m:sup>
                      </m:sSup>
                      <m:r>
                        <a:rPr lang="en-GB" b="0" i="1" smtClean="0">
                          <a:latin typeface="Cambria Math"/>
                          <a:ea typeface="Cambria Math"/>
                        </a:rPr>
                        <m:t>=</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𝑎</m:t>
                          </m:r>
                        </m:e>
                        <m:sup>
                          <m:r>
                            <a:rPr lang="en-GB" b="0" i="1" smtClean="0">
                              <a:latin typeface="Cambria Math"/>
                              <a:ea typeface="Cambria Math"/>
                            </a:rPr>
                            <m:t>3</m:t>
                          </m:r>
                        </m:sup>
                      </m:sSup>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3589358" y="2715901"/>
                <a:ext cx="1947135" cy="610936"/>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8966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250630" y="2715901"/>
                <a:ext cx="6427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250630" y="2715901"/>
                <a:ext cx="642740" cy="523220"/>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19553" y="5166496"/>
                <a:ext cx="371447" cy="564898"/>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𝑎</m:t>
                          </m:r>
                        </m:num>
                        <m:den>
                          <m:r>
                            <a:rPr lang="en-GB" b="0" i="1" smtClean="0">
                              <a:latin typeface="Cambria Math"/>
                            </a:rPr>
                            <m:t>2</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19553" y="5166496"/>
                <a:ext cx="371447" cy="564898"/>
              </a:xfrm>
              <a:prstGeom prst="rect">
                <a:avLst/>
              </a:prstGeom>
              <a:blipFill rotWithShape="1">
                <a:blip r:embed="rId8"/>
                <a:stretch>
                  <a:fillRect/>
                </a:stretch>
              </a:blipFill>
            </p:spPr>
            <p:txBody>
              <a:bodyPr/>
              <a:lstStyle/>
              <a:p>
                <a:r>
                  <a:rPr lang="en-GB">
                    <a:noFill/>
                  </a:rPr>
                  <a:t> </a:t>
                </a:r>
              </a:p>
            </p:txBody>
          </p:sp>
        </mc:Fallback>
      </mc:AlternateContent>
      <p:cxnSp>
        <p:nvCxnSpPr>
          <p:cNvPr id="9" name="Straight Arrow Connector 8"/>
          <p:cNvCxnSpPr/>
          <p:nvPr/>
        </p:nvCxnSpPr>
        <p:spPr>
          <a:xfrm>
            <a:off x="6391628" y="4121624"/>
            <a:ext cx="0" cy="72333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399249" y="4158816"/>
                <a:ext cx="47878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num>
                        <m:den>
                          <m:r>
                            <a:rPr lang="en-GB" b="0" i="1" smtClean="0">
                              <a:latin typeface="Cambria Math"/>
                            </a:rPr>
                            <m:t>4</m:t>
                          </m:r>
                        </m:den>
                      </m:f>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399249" y="4158816"/>
                <a:ext cx="478785" cy="646331"/>
              </a:xfrm>
              <a:prstGeom prst="rect">
                <a:avLst/>
              </a:prstGeom>
              <a:blipFill rotWithShape="1">
                <a:blip r:embed="rId9"/>
                <a:stretch>
                  <a:fillRect/>
                </a:stretch>
              </a:blipFill>
            </p:spPr>
            <p:txBody>
              <a:bodyPr/>
              <a:lstStyle/>
              <a:p>
                <a:r>
                  <a:rPr lang="en-GB">
                    <a:noFill/>
                  </a:rPr>
                  <a:t> </a:t>
                </a:r>
              </a:p>
            </p:txBody>
          </p:sp>
        </mc:Fallback>
      </mc:AlternateContent>
      <p:cxnSp>
        <p:nvCxnSpPr>
          <p:cNvPr id="12" name="Straight Arrow Connector 11"/>
          <p:cNvCxnSpPr/>
          <p:nvPr/>
        </p:nvCxnSpPr>
        <p:spPr>
          <a:xfrm>
            <a:off x="6393900" y="1918557"/>
            <a:ext cx="0" cy="14546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401521" y="2414144"/>
                <a:ext cx="49404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num>
                        <m:den>
                          <m:r>
                            <a:rPr lang="en-GB" b="0" i="1" smtClean="0">
                              <a:latin typeface="Cambria Math"/>
                            </a:rPr>
                            <m:t>2</m:t>
                          </m:r>
                        </m:den>
                      </m:f>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401521" y="2414144"/>
                <a:ext cx="494045" cy="646331"/>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124865" y="3546928"/>
                <a:ext cx="47878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num>
                        <m:den>
                          <m:r>
                            <a:rPr lang="en-GB" b="0" i="1" smtClean="0">
                              <a:latin typeface="Cambria Math"/>
                            </a:rPr>
                            <m:t>4</m:t>
                          </m:r>
                        </m:den>
                      </m:f>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124865" y="3546928"/>
                <a:ext cx="478785" cy="646331"/>
              </a:xfrm>
              <a:prstGeom prst="rect">
                <a:avLst/>
              </a:prstGeom>
              <a:blipFill rotWithShape="1">
                <a:blip r:embed="rId11"/>
                <a:stretch>
                  <a:fillRect/>
                </a:stretch>
              </a:blipFill>
            </p:spPr>
            <p:txBody>
              <a:bodyPr/>
              <a:lstStyle/>
              <a:p>
                <a:r>
                  <a:rPr lang="en-GB">
                    <a:noFill/>
                  </a:rPr>
                  <a:t> </a:t>
                </a:r>
              </a:p>
            </p:txBody>
          </p:sp>
        </mc:Fallback>
      </mc:AlternateContent>
      <p:cxnSp>
        <p:nvCxnSpPr>
          <p:cNvPr id="19" name="Straight Arrow Connector 18"/>
          <p:cNvCxnSpPr/>
          <p:nvPr/>
        </p:nvCxnSpPr>
        <p:spPr>
          <a:xfrm flipH="1" flipV="1">
            <a:off x="6405276" y="3671248"/>
            <a:ext cx="718855" cy="1988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0563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107504" y="1844824"/>
                <a:ext cx="8892480" cy="4708981"/>
              </a:xfrm>
              <a:prstGeom prst="rect">
                <a:avLst/>
              </a:prstGeom>
              <a:noFill/>
            </p:spPr>
            <p:txBody>
              <a:bodyPr wrap="square" rtlCol="0">
                <a:spAutoFit/>
              </a:bodyPr>
              <a:lstStyle/>
              <a:p>
                <a:r>
                  <a:rPr lang="en-GB" sz="2000" dirty="0">
                    <a:latin typeface="Comic Sans MS" panose="030F0702030302020204" pitchFamily="66" charset="0"/>
                  </a:rPr>
                  <a:t>Devise your strategy to solve the problem, then go about solving it.</a:t>
                </a:r>
              </a:p>
              <a:p>
                <a:endParaRPr lang="en-GB" sz="2000" dirty="0">
                  <a:latin typeface="Comic Sans MS" panose="030F0702030302020204" pitchFamily="66" charset="0"/>
                </a:endParaRPr>
              </a:p>
              <a:p>
                <a:r>
                  <a:rPr lang="en-GB" sz="2000" dirty="0">
                    <a:latin typeface="Comic Sans MS" panose="030F0702030302020204" pitchFamily="66" charset="0"/>
                  </a:rPr>
                  <a:t>A suggestion is:</a:t>
                </a:r>
              </a:p>
              <a:p>
                <a:endParaRPr lang="en-GB" sz="2000" dirty="0">
                  <a:latin typeface="Comic Sans MS" panose="030F0702030302020204" pitchFamily="66" charset="0"/>
                </a:endParaRPr>
              </a:p>
              <a:p>
                <a:pPr marL="457200" indent="-457200">
                  <a:buFont typeface="+mj-lt"/>
                  <a:buAutoNum type="arabicPeriod"/>
                </a:pPr>
                <a:r>
                  <a:rPr lang="en-GB" sz="2000" dirty="0">
                    <a:latin typeface="Comic Sans MS" panose="030F0702030302020204" pitchFamily="66" charset="0"/>
                  </a:rPr>
                  <a:t>Determine the equation of the parabola </a:t>
                </a:r>
                <a:br>
                  <a:rPr lang="en-GB" sz="2000" dirty="0">
                    <a:latin typeface="Comic Sans MS" panose="030F0702030302020204" pitchFamily="66" charset="0"/>
                  </a:rPr>
                </a:br>
                <a:endParaRPr lang="en-GB" sz="2000" dirty="0">
                  <a:latin typeface="Comic Sans MS" panose="030F0702030302020204" pitchFamily="66" charset="0"/>
                </a:endParaRPr>
              </a:p>
              <a:p>
                <a:pPr marL="457200" indent="-457200">
                  <a:buFont typeface="+mj-lt"/>
                  <a:buAutoNum type="arabicPeriod"/>
                </a:pPr>
                <a:r>
                  <a:rPr lang="en-GB" sz="2000" dirty="0">
                    <a:latin typeface="Comic Sans MS" panose="030F0702030302020204" pitchFamily="66" charset="0"/>
                  </a:rPr>
                  <a:t>Determine the equation of the line through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br>
                  <a:rPr lang="en-GB" sz="2000" dirty="0">
                    <a:latin typeface="Comic Sans MS" panose="030F0702030302020204" pitchFamily="66" charset="0"/>
                  </a:rPr>
                </a:br>
                <a:endParaRPr lang="en-GB" sz="2000" dirty="0">
                  <a:latin typeface="Comic Sans MS" panose="030F0702030302020204" pitchFamily="66" charset="0"/>
                </a:endParaRPr>
              </a:p>
              <a:p>
                <a:pPr marL="457200" indent="-457200">
                  <a:buFont typeface="+mj-lt"/>
                  <a:buAutoNum type="arabicPeriod"/>
                </a:pPr>
                <a:r>
                  <a:rPr lang="en-GB" sz="2000" dirty="0">
                    <a:latin typeface="Comic Sans MS" panose="030F0702030302020204" pitchFamily="66" charset="0"/>
                  </a:rPr>
                  <a:t>Determine the tangent point where the lower dashed line meets the parabola</a:t>
                </a:r>
                <a:br>
                  <a:rPr lang="en-GB" sz="2000" dirty="0">
                    <a:latin typeface="Comic Sans MS" panose="030F0702030302020204" pitchFamily="66" charset="0"/>
                  </a:rPr>
                </a:br>
                <a:endParaRPr lang="en-GB" sz="2000" dirty="0">
                  <a:latin typeface="Comic Sans MS" panose="030F0702030302020204" pitchFamily="66" charset="0"/>
                </a:endParaRPr>
              </a:p>
              <a:p>
                <a:pPr marL="457200" indent="-457200">
                  <a:buFont typeface="+mj-lt"/>
                  <a:buAutoNum type="arabicPeriod"/>
                </a:pPr>
                <a:r>
                  <a:rPr lang="en-GB" sz="2000" dirty="0">
                    <a:latin typeface="Comic Sans MS" panose="030F0702030302020204" pitchFamily="66" charset="0"/>
                  </a:rPr>
                  <a:t>Determine the height of the parallelogram</a:t>
                </a:r>
                <a:br>
                  <a:rPr lang="en-GB" sz="2000" dirty="0">
                    <a:latin typeface="Comic Sans MS" panose="030F0702030302020204" pitchFamily="66" charset="0"/>
                  </a:rPr>
                </a:br>
                <a:endParaRPr lang="en-GB" sz="2000" dirty="0">
                  <a:latin typeface="Comic Sans MS" panose="030F0702030302020204" pitchFamily="66" charset="0"/>
                </a:endParaRPr>
              </a:p>
              <a:p>
                <a:pPr marL="457200" indent="-457200">
                  <a:buFont typeface="+mj-lt"/>
                  <a:buAutoNum type="arabicPeriod"/>
                </a:pPr>
                <a:r>
                  <a:rPr lang="en-GB" sz="2000" dirty="0">
                    <a:latin typeface="Comic Sans MS" panose="030F0702030302020204" pitchFamily="66" charset="0"/>
                  </a:rPr>
                  <a:t>Calculate the required areas and thus the required ratio</a:t>
                </a:r>
              </a:p>
              <a:p>
                <a:endParaRPr lang="en-GB" sz="20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7504" y="1844824"/>
                <a:ext cx="8892480" cy="4708981"/>
              </a:xfrm>
              <a:prstGeom prst="rect">
                <a:avLst/>
              </a:prstGeom>
              <a:blipFill rotWithShape="1">
                <a:blip r:embed="rId3"/>
                <a:stretch>
                  <a:fillRect l="-1029" t="-648"/>
                </a:stretch>
              </a:blipFill>
            </p:spPr>
            <p:txBody>
              <a:bodyPr/>
              <a:lstStyle/>
              <a:p>
                <a:r>
                  <a:rPr lang="en-GB">
                    <a:noFill/>
                  </a:rPr>
                  <a:t> </a:t>
                </a:r>
              </a:p>
            </p:txBody>
          </p:sp>
        </mc:Fallback>
      </mc:AlternateContent>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spTree>
    <p:extLst>
      <p:ext uri="{BB962C8B-B14F-4D97-AF65-F5344CB8AC3E}">
        <p14:creationId xmlns:p14="http://schemas.microsoft.com/office/powerpoint/2010/main" val="89461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124865" y="3546928"/>
                <a:ext cx="47878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num>
                        <m:den>
                          <m:r>
                            <a:rPr lang="en-GB" b="0" i="1" smtClean="0">
                              <a:latin typeface="Cambria Math"/>
                            </a:rPr>
                            <m:t>4</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124865" y="3546928"/>
                <a:ext cx="478785" cy="646331"/>
              </a:xfrm>
              <a:prstGeom prst="rect">
                <a:avLst/>
              </a:prstGeom>
              <a:blipFill rotWithShape="1">
                <a:blip r:embed="rId7"/>
                <a:stretch>
                  <a:fillRect/>
                </a:stretch>
              </a:blipFill>
            </p:spPr>
            <p:txBody>
              <a:bodyPr/>
              <a:lstStyle/>
              <a:p>
                <a:r>
                  <a:rPr lang="en-GB">
                    <a:noFill/>
                  </a:rPr>
                  <a:t> </a:t>
                </a:r>
              </a:p>
            </p:txBody>
          </p:sp>
        </mc:Fallback>
      </mc:AlternateContent>
      <p:cxnSp>
        <p:nvCxnSpPr>
          <p:cNvPr id="8" name="Straight Arrow Connector 7"/>
          <p:cNvCxnSpPr/>
          <p:nvPr/>
        </p:nvCxnSpPr>
        <p:spPr>
          <a:xfrm flipH="1" flipV="1">
            <a:off x="6405276" y="3671248"/>
            <a:ext cx="718855" cy="1988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250630" y="2715901"/>
                <a:ext cx="6427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oMath>
                  </m:oMathPara>
                </a14:m>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250630" y="2715901"/>
                <a:ext cx="642740" cy="523220"/>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9118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50051" y="5568876"/>
                <a:ext cx="2628733" cy="744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ea typeface="Cambria Math"/>
                        </a:rPr>
                        <m:t>×</m:t>
                      </m:r>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1</m:t>
                              </m:r>
                            </m:num>
                            <m:den>
                              <m:r>
                                <a:rPr lang="en-GB" i="1">
                                  <a:latin typeface="Cambria Math"/>
                                </a:rPr>
                                <m:t>2</m:t>
                              </m:r>
                            </m:den>
                          </m:f>
                          <m:r>
                            <a:rPr lang="en-GB" i="1">
                              <a:latin typeface="Cambria Math"/>
                              <a:ea typeface="Cambria Math"/>
                            </a:rPr>
                            <m:t>×</m:t>
                          </m:r>
                          <m:r>
                            <a:rPr lang="en-GB" i="1">
                              <a:latin typeface="Cambria Math"/>
                              <a:ea typeface="Cambria Math"/>
                            </a:rPr>
                            <m:t>𝑎</m:t>
                          </m:r>
                          <m:r>
                            <a:rPr lang="en-GB" i="1">
                              <a:latin typeface="Cambria Math"/>
                              <a:ea typeface="Cambria Math"/>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𝑎</m:t>
                                  </m:r>
                                </m:e>
                                <m:sup>
                                  <m:r>
                                    <a:rPr lang="en-GB" i="1">
                                      <a:latin typeface="Cambria Math"/>
                                    </a:rPr>
                                    <m:t>2</m:t>
                                  </m:r>
                                </m:sup>
                              </m:sSup>
                            </m:num>
                            <m:den>
                              <m:r>
                                <a:rPr lang="en-GB" i="1">
                                  <a:latin typeface="Cambria Math"/>
                                </a:rPr>
                                <m:t>4</m:t>
                              </m:r>
                            </m:den>
                          </m:f>
                          <m:r>
                            <m:rPr>
                              <m:nor/>
                            </m:rPr>
                            <a:rPr lang="en-GB" dirty="0"/>
                            <m:t> </m:t>
                          </m:r>
                        </m:e>
                      </m:d>
                      <m:r>
                        <a:rPr lang="en-GB" b="0" i="1" smtClean="0">
                          <a:latin typeface="Cambria Math"/>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3</m:t>
                              </m:r>
                            </m:sup>
                          </m:sSup>
                        </m:num>
                        <m:den>
                          <m:r>
                            <a:rPr lang="en-GB" b="0" i="1" smtClean="0">
                              <a:latin typeface="Cambria Math"/>
                            </a:rPr>
                            <m:t>4</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550051" y="5568876"/>
                <a:ext cx="2628733" cy="744819"/>
              </a:xfrm>
              <a:prstGeom prst="rect">
                <a:avLst/>
              </a:prstGeom>
              <a:blipFill rotWithShape="1">
                <a:blip r:embed="rId7"/>
                <a:stretch>
                  <a:fillRect/>
                </a:stretch>
              </a:blipFill>
            </p:spPr>
            <p:txBody>
              <a:bodyPr/>
              <a:lstStyle/>
              <a:p>
                <a:r>
                  <a:rPr lang="en-GB">
                    <a:noFill/>
                  </a:rPr>
                  <a:t> </a:t>
                </a:r>
              </a:p>
            </p:txBody>
          </p:sp>
        </mc:Fallback>
      </mc:AlternateContent>
      <p:cxnSp>
        <p:nvCxnSpPr>
          <p:cNvPr id="8" name="Straight Arrow Connector 7"/>
          <p:cNvCxnSpPr/>
          <p:nvPr/>
        </p:nvCxnSpPr>
        <p:spPr>
          <a:xfrm flipV="1">
            <a:off x="4784096" y="3856447"/>
            <a:ext cx="1452825" cy="16907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166286" y="4008848"/>
            <a:ext cx="1490774" cy="15383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250630" y="2715901"/>
                <a:ext cx="6427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oMath>
                  </m:oMathPara>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250630" y="2715901"/>
                <a:ext cx="642740" cy="523220"/>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4917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48854" y="2715901"/>
                <a:ext cx="1446293"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r>
                        <a:rPr lang="en-GB" sz="2800" b="0" i="1" smtClean="0">
                          <a:latin typeface="Cambria Math"/>
                          <a:ea typeface="Cambria Math"/>
                        </a:rPr>
                        <m:t>+</m:t>
                      </m:r>
                      <m:f>
                        <m:fPr>
                          <m:ctrlPr>
                            <a:rPr lang="en-GB" sz="2800" b="0" i="1" smtClean="0">
                              <a:latin typeface="Cambria Math" panose="02040503050406030204" pitchFamily="18" charset="0"/>
                              <a:ea typeface="Cambria Math"/>
                            </a:rPr>
                          </m:ctrlPr>
                        </m:fPr>
                        <m:num>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num>
                        <m:den>
                          <m:r>
                            <a:rPr lang="en-GB" sz="2800" b="0" i="1" smtClean="0">
                              <a:latin typeface="Cambria Math"/>
                              <a:ea typeface="Cambria Math"/>
                            </a:rPr>
                            <m:t>4</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848854" y="2715901"/>
                <a:ext cx="1446293" cy="95410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94482" y="5113331"/>
                <a:ext cx="371448" cy="564898"/>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𝑎</m:t>
                          </m:r>
                        </m:num>
                        <m:den>
                          <m:r>
                            <a:rPr lang="en-GB" b="0" i="1" smtClean="0">
                              <a:latin typeface="Cambria Math"/>
                            </a:rPr>
                            <m:t>4</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294482" y="5113331"/>
                <a:ext cx="371448" cy="564898"/>
              </a:xfrm>
              <a:prstGeom prst="rect">
                <a:avLst/>
              </a:prstGeom>
              <a:blipFill rotWithShape="1">
                <a:blip r:embed="rId8"/>
                <a:stretch>
                  <a:fillRect/>
                </a:stretch>
              </a:blipFill>
            </p:spPr>
            <p:txBody>
              <a:bodyPr/>
              <a:lstStyle/>
              <a:p>
                <a:r>
                  <a:rPr lang="en-GB">
                    <a:noFill/>
                  </a:rPr>
                  <a:t> </a:t>
                </a:r>
              </a:p>
            </p:txBody>
          </p:sp>
        </mc:Fallback>
      </mc:AlternateContent>
      <p:cxnSp>
        <p:nvCxnSpPr>
          <p:cNvPr id="9" name="Straight Arrow Connector 8"/>
          <p:cNvCxnSpPr/>
          <p:nvPr/>
        </p:nvCxnSpPr>
        <p:spPr>
          <a:xfrm>
            <a:off x="5479462" y="1911645"/>
            <a:ext cx="0" cy="257584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487083" y="2747343"/>
                <a:ext cx="1123962"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m:t>
                          </m:r>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num>
                        <m:den>
                          <m:r>
                            <a:rPr lang="en-GB" b="0" i="1" smtClean="0">
                              <a:latin typeface="Cambria Math"/>
                            </a:rPr>
                            <m:t>4</m:t>
                          </m:r>
                        </m:den>
                      </m:f>
                      <m:r>
                        <a:rPr lang="en-GB" b="0" i="1" smtClean="0">
                          <a:latin typeface="Cambria Math"/>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num>
                        <m:den>
                          <m:r>
                            <a:rPr lang="en-GB" b="0" i="1" smtClean="0">
                              <a:latin typeface="Cambria Math"/>
                            </a:rPr>
                            <m:t>8</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487083" y="2747343"/>
                <a:ext cx="1123962" cy="648126"/>
              </a:xfrm>
              <a:prstGeom prst="rect">
                <a:avLst/>
              </a:prstGeom>
              <a:blipFill rotWithShape="1">
                <a:blip r:embed="rId9"/>
                <a:stretch>
                  <a:fillRect/>
                </a:stretch>
              </a:blipFill>
            </p:spPr>
            <p:txBody>
              <a:bodyPr/>
              <a:lstStyle/>
              <a:p>
                <a:r>
                  <a:rPr lang="en-GB">
                    <a:noFill/>
                  </a:rPr>
                  <a:t> </a:t>
                </a:r>
              </a:p>
            </p:txBody>
          </p:sp>
        </mc:Fallback>
      </mc:AlternateContent>
      <p:cxnSp>
        <p:nvCxnSpPr>
          <p:cNvPr id="14" name="Straight Arrow Connector 13"/>
          <p:cNvCxnSpPr/>
          <p:nvPr/>
        </p:nvCxnSpPr>
        <p:spPr>
          <a:xfrm flipH="1" flipV="1">
            <a:off x="5487084" y="4750461"/>
            <a:ext cx="510775" cy="33138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997859" y="4776833"/>
                <a:ext cx="494046"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𝑎</m:t>
                              </m:r>
                            </m:e>
                            <m:sup>
                              <m:r>
                                <a:rPr lang="en-GB" i="1">
                                  <a:latin typeface="Cambria Math"/>
                                </a:rPr>
                                <m:t>2</m:t>
                              </m:r>
                            </m:sup>
                          </m:sSup>
                        </m:num>
                        <m:den>
                          <m:r>
                            <a:rPr lang="en-GB" b="0" i="1" smtClean="0">
                              <a:latin typeface="Cambria Math"/>
                            </a:rPr>
                            <m:t>16</m:t>
                          </m:r>
                        </m:den>
                      </m:f>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5997859" y="4776833"/>
                <a:ext cx="494046" cy="648126"/>
              </a:xfrm>
              <a:prstGeom prst="rect">
                <a:avLst/>
              </a:prstGeom>
              <a:blipFill rotWithShape="1">
                <a:blip r:embed="rId10"/>
                <a:stretch>
                  <a:fillRect/>
                </a:stretch>
              </a:blipFill>
            </p:spPr>
            <p:txBody>
              <a:bodyPr/>
              <a:lstStyle/>
              <a:p>
                <a:r>
                  <a:rPr lang="en-GB">
                    <a:noFill/>
                  </a:rPr>
                  <a:t> </a:t>
                </a:r>
              </a:p>
            </p:txBody>
          </p:sp>
        </mc:Fallback>
      </mc:AlternateContent>
      <p:cxnSp>
        <p:nvCxnSpPr>
          <p:cNvPr id="18" name="Straight Arrow Connector 17"/>
          <p:cNvCxnSpPr/>
          <p:nvPr/>
        </p:nvCxnSpPr>
        <p:spPr>
          <a:xfrm flipV="1">
            <a:off x="4457700" y="4572001"/>
            <a:ext cx="1012237" cy="66224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054759" y="4929233"/>
                <a:ext cx="494046"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𝑎</m:t>
                              </m:r>
                            </m:e>
                            <m:sup>
                              <m:r>
                                <a:rPr lang="en-GB" i="1">
                                  <a:latin typeface="Cambria Math"/>
                                </a:rPr>
                                <m:t>2</m:t>
                              </m:r>
                            </m:sup>
                          </m:sSup>
                        </m:num>
                        <m:den>
                          <m:r>
                            <a:rPr lang="en-GB" b="0" i="1" smtClean="0">
                              <a:latin typeface="Cambria Math"/>
                            </a:rPr>
                            <m:t>16</m:t>
                          </m:r>
                        </m:den>
                      </m:f>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054759" y="4929233"/>
                <a:ext cx="494046" cy="648126"/>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605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50051" y="5568876"/>
                <a:ext cx="2601546"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4</m:t>
                      </m:r>
                      <m:r>
                        <a:rPr lang="en-GB" b="0" i="1" smtClean="0">
                          <a:latin typeface="Cambria Math"/>
                          <a:ea typeface="Cambria Math"/>
                        </a:rPr>
                        <m:t>×</m:t>
                      </m:r>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1</m:t>
                              </m:r>
                            </m:num>
                            <m:den>
                              <m:r>
                                <a:rPr lang="en-GB" i="1">
                                  <a:latin typeface="Cambria Math"/>
                                </a:rPr>
                                <m:t>2</m:t>
                              </m:r>
                            </m:den>
                          </m:f>
                          <m:r>
                            <a:rPr lang="en-GB" i="1">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𝑎</m:t>
                              </m:r>
                            </m:num>
                            <m:den>
                              <m:r>
                                <a:rPr lang="en-GB" b="0" i="1" smtClean="0">
                                  <a:latin typeface="Cambria Math"/>
                                  <a:ea typeface="Cambria Math"/>
                                </a:rPr>
                                <m:t>2</m:t>
                              </m:r>
                            </m:den>
                          </m:f>
                          <m:r>
                            <a:rPr lang="en-GB" i="1">
                              <a:latin typeface="Cambria Math"/>
                              <a:ea typeface="Cambria Math"/>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𝑎</m:t>
                                  </m:r>
                                </m:e>
                                <m:sup>
                                  <m:r>
                                    <a:rPr lang="en-GB" i="1">
                                      <a:latin typeface="Cambria Math"/>
                                    </a:rPr>
                                    <m:t>2</m:t>
                                  </m:r>
                                </m:sup>
                              </m:sSup>
                            </m:num>
                            <m:den>
                              <m:r>
                                <a:rPr lang="en-GB" b="0" i="1" smtClean="0">
                                  <a:latin typeface="Cambria Math"/>
                                </a:rPr>
                                <m:t>16</m:t>
                              </m:r>
                            </m:den>
                          </m:f>
                          <m:r>
                            <m:rPr>
                              <m:nor/>
                            </m:rPr>
                            <a:rPr lang="en-GB" dirty="0"/>
                            <m:t> </m:t>
                          </m:r>
                        </m:e>
                      </m:d>
                      <m:r>
                        <a:rPr lang="en-GB" b="0" i="1" smtClean="0">
                          <a:latin typeface="Cambria Math"/>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3</m:t>
                              </m:r>
                            </m:sup>
                          </m:sSup>
                        </m:num>
                        <m:den>
                          <m:r>
                            <a:rPr lang="en-GB" b="0" i="1" smtClean="0">
                              <a:latin typeface="Cambria Math"/>
                            </a:rPr>
                            <m:t>16</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550051" y="5568876"/>
                <a:ext cx="2601546" cy="720325"/>
              </a:xfrm>
              <a:prstGeom prst="rect">
                <a:avLst/>
              </a:prstGeom>
              <a:blipFill rotWithShape="1">
                <a:blip r:embed="rId7"/>
                <a:stretch>
                  <a:fillRect/>
                </a:stretch>
              </a:blipFill>
            </p:spPr>
            <p:txBody>
              <a:bodyPr/>
              <a:lstStyle/>
              <a:p>
                <a:r>
                  <a:rPr lang="en-GB">
                    <a:noFill/>
                  </a:rPr>
                  <a:t> </a:t>
                </a:r>
              </a:p>
            </p:txBody>
          </p:sp>
        </mc:Fallback>
      </mc:AlternateContent>
      <p:cxnSp>
        <p:nvCxnSpPr>
          <p:cNvPr id="8" name="Straight Arrow Connector 7"/>
          <p:cNvCxnSpPr/>
          <p:nvPr/>
        </p:nvCxnSpPr>
        <p:spPr>
          <a:xfrm flipV="1">
            <a:off x="4784096" y="3159457"/>
            <a:ext cx="2469689" cy="23877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924334" y="3220872"/>
            <a:ext cx="2647666" cy="2326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35773" y="4585649"/>
            <a:ext cx="682388" cy="961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719015" y="4585649"/>
            <a:ext cx="941695" cy="961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848854" y="2715901"/>
                <a:ext cx="1446293"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r>
                        <a:rPr lang="en-GB" sz="2800" b="0" i="1" smtClean="0">
                          <a:latin typeface="Cambria Math"/>
                          <a:ea typeface="Cambria Math"/>
                        </a:rPr>
                        <m:t>+</m:t>
                      </m:r>
                      <m:f>
                        <m:fPr>
                          <m:ctrlPr>
                            <a:rPr lang="en-GB" sz="2800" b="0" i="1" smtClean="0">
                              <a:latin typeface="Cambria Math" panose="02040503050406030204" pitchFamily="18" charset="0"/>
                              <a:ea typeface="Cambria Math"/>
                            </a:rPr>
                          </m:ctrlPr>
                        </m:fPr>
                        <m:num>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num>
                        <m:den>
                          <m:r>
                            <a:rPr lang="en-GB" sz="2800" b="0" i="1" smtClean="0">
                              <a:latin typeface="Cambria Math"/>
                              <a:ea typeface="Cambria Math"/>
                            </a:rPr>
                            <m:t>4</m:t>
                          </m:r>
                        </m:den>
                      </m:f>
                    </m:oMath>
                  </m:oMathPara>
                </a14:m>
                <a:endParaRPr lang="en-GB"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848854" y="2715901"/>
                <a:ext cx="1446293" cy="95410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0634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0888"/>
            <a:ext cx="9001125" cy="407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046113" y="5177872"/>
                <a:ext cx="37144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𝑎</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046113" y="5177872"/>
                <a:ext cx="371447"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098660" y="987344"/>
                <a:ext cx="91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𝑦</m:t>
                          </m:r>
                          <m:r>
                            <a:rPr lang="en-GB" b="0" i="1" smtClean="0">
                              <a:latin typeface="Cambria Math"/>
                            </a:rPr>
                            <m:t>=</m:t>
                          </m:r>
                          <m:r>
                            <a:rPr lang="en-GB" b="0" i="1" smtClean="0">
                              <a:latin typeface="Cambria Math"/>
                            </a:rPr>
                            <m:t>𝑥</m:t>
                          </m:r>
                        </m:e>
                        <m:sup>
                          <m:r>
                            <a:rPr lang="en-GB" b="0" i="1" smtClean="0">
                              <a:latin typeface="Cambria Math"/>
                            </a:rPr>
                            <m:t>2</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8098660" y="987344"/>
                <a:ext cx="916148"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7652" y="5187386"/>
                <a:ext cx="54457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𝑎</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7652" y="5187386"/>
                <a:ext cx="544573"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447077" y="2715901"/>
                <a:ext cx="2307555" cy="764568"/>
              </a:xfrm>
              <a:prstGeom prst="rect">
                <a:avLst/>
              </a:prstGeom>
              <a:noFill/>
            </p:spPr>
            <p:txBody>
              <a:bodyPr wrap="none" rtlCol="0">
                <a:spAutoFit/>
              </a:bodyPr>
              <a:lstStyle/>
              <a:p>
                <a14:m>
                  <m:oMath xmlns:m="http://schemas.openxmlformats.org/officeDocument/2006/math">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r>
                      <a:rPr lang="en-GB" sz="2800" b="0" i="1" smtClean="0">
                        <a:latin typeface="Cambria Math"/>
                        <a:ea typeface="Cambria Math"/>
                      </a:rPr>
                      <m:t>+</m:t>
                    </m:r>
                    <m:f>
                      <m:fPr>
                        <m:ctrlPr>
                          <a:rPr lang="en-GB" sz="2800" b="0" i="1" smtClean="0">
                            <a:latin typeface="Cambria Math" panose="02040503050406030204" pitchFamily="18" charset="0"/>
                            <a:ea typeface="Cambria Math"/>
                          </a:rPr>
                        </m:ctrlPr>
                      </m:fPr>
                      <m:num>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num>
                      <m:den>
                        <m:r>
                          <a:rPr lang="en-GB" sz="2800" b="0" i="1" smtClean="0">
                            <a:latin typeface="Cambria Math"/>
                            <a:ea typeface="Cambria Math"/>
                          </a:rPr>
                          <m:t>4</m:t>
                        </m:r>
                      </m:den>
                    </m:f>
                    <m:r>
                      <a:rPr lang="en-GB" sz="2800" b="0" i="1" smtClean="0">
                        <a:latin typeface="Cambria Math"/>
                        <a:ea typeface="Cambria Math"/>
                      </a:rPr>
                      <m:t>+</m:t>
                    </m:r>
                    <m:f>
                      <m:fPr>
                        <m:ctrlPr>
                          <a:rPr lang="en-GB" sz="2800" b="0" i="1" smtClean="0">
                            <a:latin typeface="Cambria Math" panose="02040503050406030204" pitchFamily="18" charset="0"/>
                            <a:ea typeface="Cambria Math"/>
                          </a:rPr>
                        </m:ctrlPr>
                      </m:fPr>
                      <m:num>
                        <m:sSup>
                          <m:sSupPr>
                            <m:ctrlPr>
                              <a:rPr lang="en-GB" sz="2800" b="0" i="1" smtClean="0">
                                <a:latin typeface="Cambria Math" panose="02040503050406030204" pitchFamily="18" charset="0"/>
                                <a:ea typeface="Cambria Math"/>
                              </a:rPr>
                            </m:ctrlPr>
                          </m:sSupPr>
                          <m:e>
                            <m:r>
                              <a:rPr lang="en-GB" sz="2800" b="0" i="1" smtClean="0">
                                <a:latin typeface="Cambria Math"/>
                                <a:ea typeface="Cambria Math"/>
                              </a:rPr>
                              <m:t>𝑎</m:t>
                            </m:r>
                          </m:e>
                          <m:sup>
                            <m:r>
                              <a:rPr lang="en-GB" sz="2800" b="0" i="1" smtClean="0">
                                <a:latin typeface="Cambria Math"/>
                                <a:ea typeface="Cambria Math"/>
                              </a:rPr>
                              <m:t>3</m:t>
                            </m:r>
                          </m:sup>
                        </m:sSup>
                      </m:num>
                      <m:den>
                        <m:r>
                          <a:rPr lang="en-GB" sz="2800" b="0" i="1" smtClean="0">
                            <a:latin typeface="Cambria Math"/>
                            <a:ea typeface="Cambria Math"/>
                          </a:rPr>
                          <m:t>16</m:t>
                        </m:r>
                      </m:den>
                    </m:f>
                  </m:oMath>
                </a14:m>
                <a:r>
                  <a:rPr lang="en-GB" sz="28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3447077" y="2715901"/>
                <a:ext cx="2307555" cy="764568"/>
              </a:xfrm>
              <a:prstGeom prst="rect">
                <a:avLst/>
              </a:prstGeom>
              <a:blipFill rotWithShape="1">
                <a:blip r:embed="rId7"/>
                <a:stretch>
                  <a:fillRect r="-3166" b="-10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37528" y="5676405"/>
                <a:ext cx="8680841" cy="1032270"/>
              </a:xfrm>
              <a:prstGeom prst="rect">
                <a:avLst/>
              </a:prstGeom>
              <a:noFill/>
            </p:spPr>
            <p:txBody>
              <a:bodyPr wrap="square" rtlCol="0">
                <a:spAutoFit/>
              </a:bodyPr>
              <a:lstStyle/>
              <a:p>
                <a:r>
                  <a:rPr lang="en-GB" dirty="0">
                    <a:latin typeface="Comic Sans MS" panose="030F0702030302020204" pitchFamily="66" charset="0"/>
                  </a:rPr>
                  <a:t>So we have an infinite geometric series with first term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a:rPr>
                          <m:t>𝑎</m:t>
                        </m:r>
                      </m:e>
                      <m:sup>
                        <m:r>
                          <a:rPr lang="en-GB" b="0" i="1" smtClean="0">
                            <a:latin typeface="Cambria Math"/>
                          </a:rPr>
                          <m:t>3</m:t>
                        </m:r>
                      </m:sup>
                    </m:sSup>
                  </m:oMath>
                </a14:m>
                <a:r>
                  <a:rPr lang="en-GB" dirty="0">
                    <a:latin typeface="Comic Sans MS" panose="030F0702030302020204" pitchFamily="66" charset="0"/>
                  </a:rPr>
                  <a:t> and common ratio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oMath>
                </a14:m>
                <a:r>
                  <a:rPr lang="en-GB" dirty="0">
                    <a:latin typeface="Comic Sans MS" panose="030F0702030302020204" pitchFamily="66" charset="0"/>
                  </a:rPr>
                  <a:t>.  The sum of this series is </a:t>
                </a:r>
                <a14:m>
                  <m:oMath xmlns:m="http://schemas.openxmlformats.org/officeDocument/2006/math">
                    <m:f>
                      <m:fPr>
                        <m:ctrlPr>
                          <a:rPr lang="en-GB" i="1" smtClean="0">
                            <a:latin typeface="Cambria Math" panose="02040503050406030204" pitchFamily="18" charset="0"/>
                          </a:rPr>
                        </m:ctrlPr>
                      </m:fPr>
                      <m:num>
                        <m:sSup>
                          <m:sSupPr>
                            <m:ctrlPr>
                              <a:rPr lang="en-GB" i="1" smtClean="0">
                                <a:latin typeface="Cambria Math" panose="02040503050406030204" pitchFamily="18" charset="0"/>
                              </a:rPr>
                            </m:ctrlPr>
                          </m:sSupPr>
                          <m:e>
                            <m:r>
                              <a:rPr lang="en-GB" b="0" i="1" smtClean="0">
                                <a:latin typeface="Cambria Math"/>
                              </a:rPr>
                              <m:t>𝑎</m:t>
                            </m:r>
                          </m:e>
                          <m:sup>
                            <m:r>
                              <a:rPr lang="en-GB" b="0" i="1" smtClean="0">
                                <a:latin typeface="Cambria Math"/>
                              </a:rPr>
                              <m:t>3</m:t>
                            </m:r>
                          </m:sup>
                        </m:sSup>
                      </m:num>
                      <m:den>
                        <m:d>
                          <m:dPr>
                            <m:ctrlPr>
                              <a:rPr lang="en-GB"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e>
                        </m:d>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3</m:t>
                        </m:r>
                      </m:den>
                    </m:f>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3</m:t>
                        </m:r>
                      </m:sup>
                    </m:sSup>
                  </m:oMath>
                </a14:m>
                <a:r>
                  <a:rPr lang="en-GB" dirty="0">
                    <a:latin typeface="Comic Sans MS" panose="030F0702030302020204" pitchFamily="66" charset="0"/>
                  </a:rPr>
                  <a:t>.  The whole rectangle has area </a:t>
                </a:r>
                <a14:m>
                  <m:oMath xmlns:m="http://schemas.openxmlformats.org/officeDocument/2006/math">
                    <m:r>
                      <a:rPr lang="en-GB" b="0" i="1" smtClean="0">
                        <a:latin typeface="Cambria Math"/>
                      </a:rPr>
                      <m:t>2</m:t>
                    </m:r>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3</m:t>
                        </m:r>
                      </m:sup>
                    </m:sSup>
                  </m:oMath>
                </a14:m>
                <a:r>
                  <a:rPr lang="en-GB" dirty="0">
                    <a:latin typeface="Comic Sans MS" panose="030F0702030302020204" pitchFamily="66" charset="0"/>
                  </a:rPr>
                  <a:t>.  Etc.</a:t>
                </a:r>
              </a:p>
            </p:txBody>
          </p:sp>
        </mc:Choice>
        <mc:Fallback xmlns="">
          <p:sp>
            <p:nvSpPr>
              <p:cNvPr id="2" name="TextBox 1"/>
              <p:cNvSpPr txBox="1">
                <a:spLocks noRot="1" noChangeAspect="1" noMove="1" noResize="1" noEditPoints="1" noAdjustHandles="1" noChangeArrowheads="1" noChangeShapeType="1" noTextEdit="1"/>
              </p:cNvSpPr>
              <p:nvPr/>
            </p:nvSpPr>
            <p:spPr>
              <a:xfrm>
                <a:off x="237528" y="5676405"/>
                <a:ext cx="8680841" cy="1032270"/>
              </a:xfrm>
              <a:prstGeom prst="rect">
                <a:avLst/>
              </a:prstGeom>
              <a:blipFill rotWithShape="1">
                <a:blip r:embed="rId8"/>
                <a:stretch>
                  <a:fillRect l="-632" r="-2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219959" y="3059668"/>
                <a:ext cx="478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8219959" y="3059668"/>
                <a:ext cx="478785" cy="369332"/>
              </a:xfrm>
              <a:prstGeom prst="rect">
                <a:avLst/>
              </a:prstGeom>
              <a:blipFill rotWithShape="1">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2995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054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to Teacher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a:t>Every parabola is the same:</a:t>
                </a:r>
                <a:br>
                  <a:rPr lang="en-GB" dirty="0"/>
                </a:br>
                <a:br>
                  <a:rPr lang="en-GB" dirty="0"/>
                </a:br>
                <a14:m>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r>
                      <a:rPr lang="en-GB" b="0" i="1" smtClean="0">
                        <a:latin typeface="Cambria Math"/>
                      </a:rPr>
                      <m:t>𝑥</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61</m:t>
                        </m:r>
                      </m:num>
                      <m:den>
                        <m:r>
                          <a:rPr lang="en-GB" b="0" i="1" smtClean="0">
                            <a:latin typeface="Cambria Math"/>
                          </a:rPr>
                          <m:t>4</m:t>
                        </m:r>
                      </m:den>
                    </m:f>
                  </m:oMath>
                </a14:m>
                <a:br>
                  <a:rPr lang="en-GB" dirty="0"/>
                </a:br>
                <a:endParaRPr lang="en-GB" dirty="0"/>
              </a:p>
              <a:p>
                <a:r>
                  <a:rPr lang="en-GB" dirty="0"/>
                  <a:t>You can use the spreadsheet to check their values (for the coordinate of point with same gradient as chord </a:t>
                </a:r>
                <a14:m>
                  <m:oMath xmlns:m="http://schemas.openxmlformats.org/officeDocument/2006/math">
                    <m:r>
                      <a:rPr lang="en-GB" i="1" dirty="0" smtClean="0">
                        <a:latin typeface="Cambria Math"/>
                      </a:rPr>
                      <m:t>𝐴𝐵</m:t>
                    </m:r>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Tree>
    <p:extLst>
      <p:ext uri="{BB962C8B-B14F-4D97-AF65-F5344CB8AC3E}">
        <p14:creationId xmlns:p14="http://schemas.microsoft.com/office/powerpoint/2010/main" val="163467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863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(15,19)</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076056" y="3491716"/>
                <a:ext cx="10108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(1,12)</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5076056" y="3491716"/>
                <a:ext cx="1010853" cy="369332"/>
              </a:xfrm>
              <a:prstGeom prst="rect">
                <a:avLst/>
              </a:prstGeom>
              <a:blipFill rotWithShape="1">
                <a:blip r:embed="rId6"/>
                <a:stretch>
                  <a:fillRect b="-13333"/>
                </a:stretch>
              </a:blipFill>
            </p:spPr>
            <p:txBody>
              <a:bodyPr/>
              <a:lstStyle/>
              <a:p>
                <a:r>
                  <a:rPr lang="en-GB">
                    <a:noFill/>
                  </a:rPr>
                  <a:t> </a:t>
                </a:r>
              </a:p>
            </p:txBody>
          </p:sp>
        </mc:Fallback>
      </mc:AlternateContent>
      <p:sp>
        <p:nvSpPr>
          <p:cNvPr id="3" name="TextBox 2"/>
          <p:cNvSpPr txBox="1"/>
          <p:nvPr/>
        </p:nvSpPr>
        <p:spPr>
          <a:xfrm>
            <a:off x="8353061" y="4509120"/>
            <a:ext cx="352982"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A</a:t>
            </a:r>
          </a:p>
        </p:txBody>
      </p:sp>
      <p:sp>
        <p:nvSpPr>
          <p:cNvPr id="11" name="TextBox 10"/>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782309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(17,28)</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076056" y="3491716"/>
                <a:ext cx="10108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(1,12)</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076056" y="3491716"/>
                <a:ext cx="1010853"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30540"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B</a:t>
            </a:r>
          </a:p>
        </p:txBody>
      </p:sp>
      <p:sp>
        <p:nvSpPr>
          <p:cNvPr id="14" name="TextBox 13"/>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390719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107504" y="1339848"/>
                <a:ext cx="8892480" cy="55747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smtClean="0">
                          <a:latin typeface="Cambria Math"/>
                        </a:rPr>
                        <m:t>𝐴</m:t>
                      </m:r>
                      <m:r>
                        <a:rPr lang="en-GB" sz="2000" i="1" dirty="0" smtClean="0">
                          <a:latin typeface="Cambria Math"/>
                        </a:rPr>
                        <m:t>=</m:t>
                      </m:r>
                      <m:d>
                        <m:dPr>
                          <m:ctrlPr>
                            <a:rPr lang="en-GB" sz="2000" i="1" dirty="0" smtClean="0">
                              <a:latin typeface="Cambria Math" panose="02040503050406030204" pitchFamily="18" charset="0"/>
                            </a:rPr>
                          </m:ctrlPr>
                        </m:dPr>
                        <m:e>
                          <m:r>
                            <a:rPr lang="en-GB" sz="2000" i="1" dirty="0" smtClean="0">
                              <a:latin typeface="Cambria Math"/>
                            </a:rPr>
                            <m:t>5,4</m:t>
                          </m:r>
                        </m:e>
                      </m:d>
                      <m:r>
                        <a:rPr lang="en-GB" sz="2000" i="1" dirty="0" smtClean="0">
                          <a:latin typeface="Cambria Math"/>
                        </a:rPr>
                        <m:t>	</m:t>
                      </m:r>
                      <m:r>
                        <a:rPr lang="en-GB" sz="2000" b="0" i="1" dirty="0" smtClean="0">
                          <a:latin typeface="Cambria Math"/>
                        </a:rPr>
                        <m:t>        </m:t>
                      </m:r>
                      <m:r>
                        <a:rPr lang="en-GB" sz="2000" i="1" dirty="0" smtClean="0">
                          <a:latin typeface="Cambria Math"/>
                        </a:rPr>
                        <m:t>	</m:t>
                      </m:r>
                      <m:r>
                        <a:rPr lang="en-GB" sz="2000" i="1" dirty="0" smtClean="0">
                          <a:latin typeface="Cambria Math"/>
                        </a:rPr>
                        <m:t>𝐵</m:t>
                      </m:r>
                      <m:r>
                        <a:rPr lang="en-GB" sz="2000" i="1" dirty="0" smtClean="0">
                          <a:latin typeface="Cambria Math"/>
                        </a:rPr>
                        <m:t>=</m:t>
                      </m:r>
                      <m:d>
                        <m:dPr>
                          <m:ctrlPr>
                            <a:rPr lang="en-GB" sz="2000" i="1" dirty="0" smtClean="0">
                              <a:latin typeface="Cambria Math" panose="02040503050406030204" pitchFamily="18" charset="0"/>
                            </a:rPr>
                          </m:ctrlPr>
                        </m:dPr>
                        <m:e>
                          <m:r>
                            <a:rPr lang="en-GB" sz="2000" i="1" dirty="0" smtClean="0">
                              <a:latin typeface="Cambria Math"/>
                            </a:rPr>
                            <m:t>23,67</m:t>
                          </m:r>
                        </m:e>
                      </m:d>
                      <m:r>
                        <a:rPr lang="en-GB" sz="2000" b="0" i="1" dirty="0" smtClean="0">
                          <a:latin typeface="Cambria Math"/>
                        </a:rPr>
                        <m:t>           </m:t>
                      </m:r>
                      <m:r>
                        <a:rPr lang="en-GB" sz="2000" i="1" dirty="0" smtClean="0">
                          <a:latin typeface="Cambria Math"/>
                        </a:rPr>
                        <m:t>	</m:t>
                      </m:r>
                      <m:r>
                        <a:rPr lang="en-GB" sz="2000" i="1" dirty="0" smtClean="0">
                          <a:latin typeface="Cambria Math"/>
                        </a:rPr>
                        <m:t>𝑚𝑖𝑛𝑖𝑚𝑢𝑚</m:t>
                      </m:r>
                      <m:r>
                        <a:rPr lang="en-GB" sz="2000" i="1" dirty="0" smtClean="0">
                          <a:latin typeface="Cambria Math"/>
                        </a:rPr>
                        <m:t> </m:t>
                      </m:r>
                      <m:r>
                        <a:rPr lang="en-GB" sz="2000" i="1" dirty="0" smtClean="0">
                          <a:latin typeface="Cambria Math"/>
                        </a:rPr>
                        <m:t>𝑎𝑡</m:t>
                      </m:r>
                      <m:r>
                        <a:rPr lang="en-GB" sz="2000" i="1" dirty="0" smtClean="0">
                          <a:latin typeface="Cambria Math"/>
                        </a:rPr>
                        <m:t> </m:t>
                      </m:r>
                      <m:r>
                        <a:rPr lang="en-GB" sz="2000" i="1" dirty="0" smtClean="0">
                          <a:latin typeface="Cambria Math"/>
                        </a:rPr>
                        <m:t>𝑥</m:t>
                      </m:r>
                      <m:r>
                        <a:rPr lang="en-GB" sz="2000" i="1" dirty="0" smtClean="0">
                          <a:latin typeface="Cambria Math"/>
                        </a:rPr>
                        <m:t>=7</m:t>
                      </m:r>
                    </m:oMath>
                  </m:oMathPara>
                </a14:m>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Let the parabola have the general equation   	</a:t>
                </a:r>
                <a14:m>
                  <m:oMath xmlns:m="http://schemas.openxmlformats.org/officeDocument/2006/math">
                    <m:r>
                      <a:rPr lang="en-GB" sz="2000" b="0" i="1" smtClean="0">
                        <a:latin typeface="Cambria Math"/>
                      </a:rPr>
                      <m:t>𝑦</m:t>
                    </m:r>
                    <m:r>
                      <a:rPr lang="en-GB" sz="2000" b="0" i="1" smtClean="0">
                        <a:latin typeface="Cambria Math"/>
                      </a:rPr>
                      <m:t>=</m:t>
                    </m:r>
                    <m:r>
                      <a:rPr lang="en-GB" sz="2000" b="0" i="1" smtClean="0">
                        <a:latin typeface="Cambria Math"/>
                      </a:rPr>
                      <m:t>𝑎</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r>
                      <a:rPr lang="en-GB" sz="2000" b="0" i="1" smtClean="0">
                        <a:latin typeface="Cambria Math"/>
                      </a:rPr>
                      <m:t>+</m:t>
                    </m:r>
                    <m:r>
                      <a:rPr lang="en-GB" sz="2000" b="0" i="1" smtClean="0">
                        <a:latin typeface="Cambria Math"/>
                      </a:rPr>
                      <m:t>𝑏𝑥</m:t>
                    </m:r>
                    <m:r>
                      <a:rPr lang="en-GB" sz="2000" b="0" i="1" smtClean="0">
                        <a:latin typeface="Cambria Math"/>
                      </a:rPr>
                      <m:t>+</m:t>
                    </m:r>
                    <m:r>
                      <a:rPr lang="en-GB" sz="2000" b="0" i="1" smtClean="0">
                        <a:latin typeface="Cambria Math"/>
                      </a:rPr>
                      <m:t>𝑐</m:t>
                    </m:r>
                  </m:oMath>
                </a14:m>
                <a:endParaRPr lang="en-GB" sz="2000" dirty="0">
                  <a:latin typeface="Comic Sans MS" panose="030F0702030302020204" pitchFamily="66" charset="0"/>
                </a:endParaRPr>
              </a:p>
              <a:p>
                <a:r>
                  <a:rPr lang="en-GB" sz="2000" dirty="0">
                    <a:latin typeface="Comic Sans MS" panose="030F0702030302020204" pitchFamily="66" charset="0"/>
                  </a:rPr>
                  <a:t> then						</a:t>
                </a:r>
                <a14:m>
                  <m:oMath xmlns:m="http://schemas.openxmlformats.org/officeDocument/2006/math">
                    <m:f>
                      <m:fPr>
                        <m:ctrlPr>
                          <a:rPr lang="en-GB" sz="2000" i="1" smtClean="0">
                            <a:latin typeface="Cambria Math" panose="02040503050406030204" pitchFamily="18" charset="0"/>
                          </a:rPr>
                        </m:ctrlPr>
                      </m:fPr>
                      <m:num>
                        <m:r>
                          <a:rPr lang="en-GB" sz="2000" i="1" smtClean="0">
                            <a:latin typeface="Cambria Math"/>
                          </a:rPr>
                          <m:t>𝑑𝑦</m:t>
                        </m:r>
                      </m:num>
                      <m:den>
                        <m:r>
                          <a:rPr lang="en-GB" sz="2000" i="1" smtClean="0">
                            <a:latin typeface="Cambria Math"/>
                          </a:rPr>
                          <m:t>𝑑𝑥</m:t>
                        </m:r>
                      </m:den>
                    </m:f>
                    <m:r>
                      <a:rPr lang="en-GB" sz="2000" b="0" i="1" smtClean="0">
                        <a:latin typeface="Cambria Math"/>
                      </a:rPr>
                      <m:t>=2</m:t>
                    </m:r>
                    <m:r>
                      <a:rPr lang="en-GB" sz="2000" b="0" i="1" smtClean="0">
                        <a:latin typeface="Cambria Math"/>
                      </a:rPr>
                      <m:t>𝑎𝑥</m:t>
                    </m:r>
                    <m:r>
                      <a:rPr lang="en-GB" sz="2000" b="0" i="1" smtClean="0">
                        <a:latin typeface="Cambria Math"/>
                      </a:rPr>
                      <m:t>+</m:t>
                    </m:r>
                    <m:r>
                      <a:rPr lang="en-GB" sz="2000" b="0" i="1" smtClean="0">
                        <a:latin typeface="Cambria Math"/>
                      </a:rPr>
                      <m:t>𝑏</m:t>
                    </m:r>
                  </m:oMath>
                </a14:m>
                <a:endParaRPr lang="en-GB" sz="2000" dirty="0">
                  <a:latin typeface="Comic Sans MS" panose="030F0702030302020204" pitchFamily="66" charset="0"/>
                </a:endParaRPr>
              </a:p>
              <a:p>
                <a:r>
                  <a:rPr lang="en-GB" sz="2000" dirty="0">
                    <a:latin typeface="Comic Sans MS" panose="030F0702030302020204" pitchFamily="66" charset="0"/>
                  </a:rPr>
                  <a:t>Substituting the coordinates gives:</a:t>
                </a:r>
              </a:p>
              <a:p>
                <a:endParaRPr lang="en-GB" sz="2000" dirty="0">
                  <a:latin typeface="Comic Sans MS" panose="030F0702030302020204" pitchFamily="66" charset="0"/>
                </a:endParaRPr>
              </a:p>
              <a:p>
                <a:r>
                  <a:rPr lang="en-GB" sz="2000" b="0" dirty="0"/>
                  <a:t>				   </a:t>
                </a:r>
                <a14:m>
                  <m:oMath xmlns:m="http://schemas.openxmlformats.org/officeDocument/2006/math">
                    <m:r>
                      <a:rPr lang="en-GB" sz="2000" b="0" i="1" smtClean="0">
                        <a:latin typeface="Cambria Math"/>
                      </a:rPr>
                      <m:t>4=25</m:t>
                    </m:r>
                    <m:r>
                      <a:rPr lang="en-GB" sz="2000" b="0" i="1" smtClean="0">
                        <a:latin typeface="Cambria Math"/>
                      </a:rPr>
                      <m:t>𝑎</m:t>
                    </m:r>
                    <m:r>
                      <a:rPr lang="en-GB" sz="2000" b="0" i="1" smtClean="0">
                        <a:latin typeface="Cambria Math"/>
                      </a:rPr>
                      <m:t>+5</m:t>
                    </m:r>
                    <m:r>
                      <a:rPr lang="en-GB" sz="2000" b="0" i="1" smtClean="0">
                        <a:latin typeface="Cambria Math"/>
                      </a:rPr>
                      <m:t>𝑏</m:t>
                    </m:r>
                    <m:r>
                      <a:rPr lang="en-GB" sz="2000" b="0" i="1" smtClean="0">
                        <a:latin typeface="Cambria Math"/>
                      </a:rPr>
                      <m:t>+</m:t>
                    </m:r>
                    <m:r>
                      <a:rPr lang="en-GB" sz="2000" b="0" i="1" smtClean="0">
                        <a:latin typeface="Cambria Math"/>
                      </a:rPr>
                      <m:t>𝑐</m:t>
                    </m:r>
                  </m:oMath>
                </a14:m>
                <a:r>
                  <a:rPr lang="en-GB" sz="2000" dirty="0">
                    <a:latin typeface="Comic Sans MS" panose="030F0702030302020204" pitchFamily="66" charset="0"/>
                  </a:rPr>
                  <a:t>		</a:t>
                </a:r>
                <a:r>
                  <a:rPr lang="en-GB" sz="1600" dirty="0">
                    <a:latin typeface="Comic Sans MS" panose="030F0702030302020204" pitchFamily="66" charset="0"/>
                  </a:rPr>
                  <a:t>(1)</a:t>
                </a:r>
              </a:p>
              <a:p>
                <a:r>
                  <a:rPr lang="en-GB" sz="2000" b="0" dirty="0"/>
                  <a:t>				</a:t>
                </a:r>
                <a14:m>
                  <m:oMath xmlns:m="http://schemas.openxmlformats.org/officeDocument/2006/math">
                    <m:r>
                      <a:rPr lang="en-GB" sz="2000" b="0" i="1" smtClean="0">
                        <a:latin typeface="Cambria Math"/>
                      </a:rPr>
                      <m:t>67=529</m:t>
                    </m:r>
                    <m:r>
                      <a:rPr lang="en-GB" sz="2000" b="0" i="1" smtClean="0">
                        <a:latin typeface="Cambria Math"/>
                      </a:rPr>
                      <m:t>𝑎</m:t>
                    </m:r>
                    <m:r>
                      <a:rPr lang="en-GB" sz="2000" b="0" i="1" smtClean="0">
                        <a:latin typeface="Cambria Math"/>
                      </a:rPr>
                      <m:t>+23</m:t>
                    </m:r>
                    <m:r>
                      <a:rPr lang="en-GB" sz="2000" b="0" i="1" smtClean="0">
                        <a:latin typeface="Cambria Math"/>
                      </a:rPr>
                      <m:t>𝑏</m:t>
                    </m:r>
                    <m:r>
                      <a:rPr lang="en-GB" sz="2000" b="0" i="1" smtClean="0">
                        <a:latin typeface="Cambria Math"/>
                      </a:rPr>
                      <m:t>+</m:t>
                    </m:r>
                    <m:r>
                      <a:rPr lang="en-GB" sz="2000" b="0" i="1" smtClean="0">
                        <a:latin typeface="Cambria Math"/>
                      </a:rPr>
                      <m:t>𝑐</m:t>
                    </m:r>
                  </m:oMath>
                </a14:m>
                <a:r>
                  <a:rPr lang="en-GB" sz="2000" dirty="0">
                    <a:latin typeface="Comic Sans MS" panose="030F0702030302020204" pitchFamily="66" charset="0"/>
                  </a:rPr>
                  <a:t>		</a:t>
                </a:r>
                <a:r>
                  <a:rPr lang="en-GB" sz="1600" dirty="0">
                    <a:latin typeface="Comic Sans MS" panose="030F0702030302020204" pitchFamily="66" charset="0"/>
                  </a:rPr>
                  <a:t>(2)</a:t>
                </a:r>
              </a:p>
              <a:p>
                <a:r>
                  <a:rPr lang="en-GB" sz="2000" dirty="0"/>
                  <a:t>				   </a:t>
                </a:r>
                <a14:m>
                  <m:oMath xmlns:m="http://schemas.openxmlformats.org/officeDocument/2006/math">
                    <m:r>
                      <a:rPr lang="en-GB" sz="2000" b="0" i="1" smtClean="0">
                        <a:latin typeface="Cambria Math"/>
                      </a:rPr>
                      <m:t>0=14</m:t>
                    </m:r>
                    <m:r>
                      <a:rPr lang="en-GB" sz="2000" b="0" i="1" smtClean="0">
                        <a:latin typeface="Cambria Math"/>
                      </a:rPr>
                      <m:t>𝑎</m:t>
                    </m:r>
                    <m:r>
                      <a:rPr lang="en-GB" sz="2000" b="0" i="1" smtClean="0">
                        <a:latin typeface="Cambria Math"/>
                      </a:rPr>
                      <m:t>+</m:t>
                    </m:r>
                    <m:r>
                      <a:rPr lang="en-GB" sz="2000" b="0" i="1" smtClean="0">
                        <a:latin typeface="Cambria Math"/>
                      </a:rPr>
                      <m:t>𝑏</m:t>
                    </m:r>
                  </m:oMath>
                </a14:m>
                <a:r>
                  <a:rPr lang="en-GB" sz="2000" dirty="0">
                    <a:latin typeface="Comic Sans MS" panose="030F0702030302020204" pitchFamily="66" charset="0"/>
                  </a:rPr>
                  <a:t>			</a:t>
                </a:r>
                <a:r>
                  <a:rPr lang="en-GB" sz="1600" dirty="0">
                    <a:latin typeface="Comic Sans MS" panose="030F0702030302020204" pitchFamily="66" charset="0"/>
                  </a:rPr>
                  <a:t>(3)</a:t>
                </a:r>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t>				</a:t>
                </a:r>
                <a14:m>
                  <m:oMath xmlns:m="http://schemas.openxmlformats.org/officeDocument/2006/math">
                    <m:r>
                      <a:rPr lang="en-GB" sz="2000" i="1">
                        <a:latin typeface="Cambria Math"/>
                      </a:rPr>
                      <m:t>6</m:t>
                    </m:r>
                    <m:r>
                      <a:rPr lang="en-GB" sz="2000" b="0" i="1" smtClean="0">
                        <a:latin typeface="Cambria Math"/>
                      </a:rPr>
                      <m:t>3</m:t>
                    </m:r>
                    <m:r>
                      <a:rPr lang="en-GB" sz="2000" i="1">
                        <a:latin typeface="Cambria Math"/>
                      </a:rPr>
                      <m:t>=5</m:t>
                    </m:r>
                    <m:r>
                      <a:rPr lang="en-GB" sz="2000" b="0" i="1" smtClean="0">
                        <a:latin typeface="Cambria Math"/>
                      </a:rPr>
                      <m:t>04</m:t>
                    </m:r>
                    <m:r>
                      <a:rPr lang="en-GB" sz="2000" i="1">
                        <a:latin typeface="Cambria Math"/>
                      </a:rPr>
                      <m:t>𝑎</m:t>
                    </m:r>
                    <m:r>
                      <a:rPr lang="en-GB" sz="2000" i="1">
                        <a:latin typeface="Cambria Math"/>
                      </a:rPr>
                      <m:t>+18</m:t>
                    </m:r>
                    <m:r>
                      <a:rPr lang="en-GB" sz="2000" i="1">
                        <a:latin typeface="Cambria Math"/>
                      </a:rPr>
                      <m:t>𝑏</m:t>
                    </m:r>
                  </m:oMath>
                </a14:m>
                <a:r>
                  <a:rPr lang="en-GB" sz="2000" dirty="0">
                    <a:latin typeface="Comic Sans MS" panose="030F0702030302020204" pitchFamily="66" charset="0"/>
                  </a:rPr>
                  <a:t>		</a:t>
                </a:r>
                <a:r>
                  <a:rPr lang="en-GB" sz="1600" dirty="0">
                    <a:latin typeface="Comic Sans MS" panose="030F0702030302020204" pitchFamily="66" charset="0"/>
                  </a:rPr>
                  <a:t>(2)-(1)</a:t>
                </a:r>
              </a:p>
              <a:p>
                <a:r>
                  <a:rPr lang="en-GB" sz="2000" dirty="0"/>
                  <a:t>				</a:t>
                </a:r>
                <a14:m>
                  <m:oMath xmlns:m="http://schemas.openxmlformats.org/officeDocument/2006/math">
                    <m:r>
                      <a:rPr lang="en-GB" sz="2000" i="1">
                        <a:latin typeface="Cambria Math"/>
                      </a:rPr>
                      <m:t>6</m:t>
                    </m:r>
                    <m:r>
                      <a:rPr lang="en-GB" sz="2000" b="0" i="1" smtClean="0">
                        <a:latin typeface="Cambria Math"/>
                      </a:rPr>
                      <m:t>3</m:t>
                    </m:r>
                    <m:r>
                      <a:rPr lang="en-GB" sz="2000" i="1">
                        <a:latin typeface="Cambria Math"/>
                      </a:rPr>
                      <m:t>=5</m:t>
                    </m:r>
                    <m:r>
                      <a:rPr lang="en-GB" sz="2000" b="0" i="1" smtClean="0">
                        <a:latin typeface="Cambria Math"/>
                      </a:rPr>
                      <m:t>04</m:t>
                    </m:r>
                    <m:r>
                      <a:rPr lang="en-GB" sz="2000" i="1">
                        <a:latin typeface="Cambria Math"/>
                      </a:rPr>
                      <m:t>𝑎</m:t>
                    </m:r>
                    <m:r>
                      <a:rPr lang="en-GB" sz="2000" b="0" i="1" smtClean="0">
                        <a:latin typeface="Cambria Math"/>
                      </a:rPr>
                      <m:t>−252</m:t>
                    </m:r>
                    <m:r>
                      <a:rPr lang="en-GB" sz="2000" b="0" i="1" smtClean="0">
                        <a:latin typeface="Cambria Math"/>
                      </a:rPr>
                      <m:t>𝑎</m:t>
                    </m:r>
                  </m:oMath>
                </a14:m>
                <a:r>
                  <a:rPr lang="en-GB" sz="2000" dirty="0">
                    <a:latin typeface="Comic Sans MS" panose="030F0702030302020204" pitchFamily="66" charset="0"/>
                  </a:rPr>
                  <a:t>		</a:t>
                </a:r>
                <a:r>
                  <a:rPr lang="en-GB" sz="1600" dirty="0">
                    <a:latin typeface="Comic Sans MS" panose="030F0702030302020204" pitchFamily="66" charset="0"/>
                  </a:rPr>
                  <a:t>(using (3))</a:t>
                </a:r>
              </a:p>
              <a:p>
                <a:endParaRPr lang="en-GB" sz="2000" dirty="0">
                  <a:latin typeface="Comic Sans MS" panose="030F0702030302020204" pitchFamily="66" charset="0"/>
                </a:endParaRPr>
              </a:p>
              <a:p>
                <a:r>
                  <a:rPr lang="en-GB" sz="2000" b="0" dirty="0"/>
                  <a:t>				</a:t>
                </a:r>
                <a14:m>
                  <m:oMath xmlns:m="http://schemas.openxmlformats.org/officeDocument/2006/math">
                    <m:r>
                      <a:rPr lang="en-GB" sz="2000" b="0" i="1" smtClean="0">
                        <a:latin typeface="Cambria Math"/>
                      </a:rPr>
                      <m:t>𝑎</m:t>
                    </m:r>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4</m:t>
                        </m:r>
                      </m:den>
                    </m:f>
                  </m:oMath>
                </a14:m>
                <a:r>
                  <a:rPr lang="en-GB" sz="2000" dirty="0">
                    <a:latin typeface="Comic Sans MS" panose="030F0702030302020204" pitchFamily="66" charset="0"/>
                  </a:rPr>
                  <a:t>	</a:t>
                </a:r>
                <a14:m>
                  <m:oMath xmlns:m="http://schemas.openxmlformats.org/officeDocument/2006/math">
                    <m:r>
                      <a:rPr lang="en-GB" sz="2000" b="0" i="1" smtClean="0">
                        <a:latin typeface="Cambria Math"/>
                      </a:rPr>
                      <m:t>𝑏</m:t>
                    </m:r>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7</m:t>
                        </m:r>
                      </m:num>
                      <m:den>
                        <m:r>
                          <a:rPr lang="en-GB" sz="2000" b="0" i="1" smtClean="0">
                            <a:latin typeface="Cambria Math"/>
                          </a:rPr>
                          <m:t>2</m:t>
                        </m:r>
                      </m:den>
                    </m:f>
                  </m:oMath>
                </a14:m>
                <a:r>
                  <a:rPr lang="en-GB" sz="2000" dirty="0">
                    <a:latin typeface="Comic Sans MS" panose="030F0702030302020204" pitchFamily="66" charset="0"/>
                  </a:rPr>
                  <a:t>	    </a:t>
                </a:r>
                <a14:m>
                  <m:oMath xmlns:m="http://schemas.openxmlformats.org/officeDocument/2006/math">
                    <m:r>
                      <a:rPr lang="en-GB" sz="2000" b="0" i="1" smtClean="0">
                        <a:latin typeface="Cambria Math"/>
                      </a:rPr>
                      <m:t>𝑐</m:t>
                    </m:r>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61</m:t>
                        </m:r>
                      </m:num>
                      <m:den>
                        <m:r>
                          <a:rPr lang="en-GB" sz="2000" b="0" i="1" smtClean="0">
                            <a:latin typeface="Cambria Math"/>
                          </a:rPr>
                          <m:t>4</m:t>
                        </m:r>
                      </m:den>
                    </m:f>
                  </m:oMath>
                </a14:m>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b="0" dirty="0"/>
                  <a:t>				</a:t>
                </a:r>
                <a14:m>
                  <m:oMath xmlns:m="http://schemas.openxmlformats.org/officeDocument/2006/math">
                    <m:r>
                      <a:rPr lang="en-GB" sz="2000" b="0" i="1" smtClean="0">
                        <a:latin typeface="Cambria Math"/>
                      </a:rPr>
                      <m:t>𝑦</m:t>
                    </m:r>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4</m:t>
                        </m:r>
                      </m:den>
                    </m:f>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7</m:t>
                        </m:r>
                      </m:num>
                      <m:den>
                        <m:r>
                          <a:rPr lang="en-GB" sz="2000" b="0" i="1" smtClean="0">
                            <a:latin typeface="Cambria Math"/>
                          </a:rPr>
                          <m:t>2</m:t>
                        </m:r>
                      </m:den>
                    </m:f>
                    <m:r>
                      <a:rPr lang="en-GB" sz="2000" b="0" i="1" smtClean="0">
                        <a:latin typeface="Cambria Math"/>
                      </a:rPr>
                      <m:t>𝑥</m:t>
                    </m:r>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61</m:t>
                        </m:r>
                      </m:num>
                      <m:den>
                        <m:r>
                          <a:rPr lang="en-GB" sz="2000" b="0" i="1" smtClean="0">
                            <a:latin typeface="Cambria Math"/>
                          </a:rPr>
                          <m:t>4</m:t>
                        </m:r>
                      </m:den>
                    </m:f>
                  </m:oMath>
                </a14:m>
                <a:endParaRPr lang="en-GB" sz="2000"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7504" y="1339848"/>
                <a:ext cx="8892480" cy="5574731"/>
              </a:xfrm>
              <a:prstGeom prst="rect">
                <a:avLst/>
              </a:prstGeom>
              <a:blipFill rotWithShape="1">
                <a:blip r:embed="rId3"/>
                <a:stretch>
                  <a:fillRect l="-754"/>
                </a:stretch>
              </a:blipFill>
            </p:spPr>
            <p:txBody>
              <a:bodyPr/>
              <a:lstStyle/>
              <a:p>
                <a:r>
                  <a:rPr lang="en-GB">
                    <a:noFill/>
                  </a:rPr>
                  <a:t> </a:t>
                </a:r>
              </a:p>
            </p:txBody>
          </p:sp>
        </mc:Fallback>
      </mc:AlternateContent>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sp>
        <p:nvSpPr>
          <p:cNvPr id="2" name="Rectangle 1"/>
          <p:cNvSpPr/>
          <p:nvPr/>
        </p:nvSpPr>
        <p:spPr>
          <a:xfrm>
            <a:off x="107504" y="828675"/>
            <a:ext cx="4746812" cy="369332"/>
          </a:xfrm>
          <a:prstGeom prst="rect">
            <a:avLst/>
          </a:prstGeom>
        </p:spPr>
        <p:txBody>
          <a:bodyPr wrap="none">
            <a:spAutoFit/>
          </a:bodyPr>
          <a:lstStyle/>
          <a:p>
            <a:r>
              <a:rPr lang="en-GB" dirty="0">
                <a:latin typeface="Comic Sans MS" panose="030F0702030302020204" pitchFamily="66" charset="0"/>
              </a:rPr>
              <a:t>1. Determine the equation of the parabola </a:t>
            </a:r>
            <a:endParaRPr lang="en-GB" dirty="0"/>
          </a:p>
        </p:txBody>
      </p:sp>
    </p:spTree>
    <p:extLst>
      <p:ext uri="{BB962C8B-B14F-4D97-AF65-F5344CB8AC3E}">
        <p14:creationId xmlns:p14="http://schemas.microsoft.com/office/powerpoint/2010/main" val="79771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fade">
                                      <p:cBhvr>
                                        <p:cTn id="47" dur="500"/>
                                        <p:tgtEl>
                                          <p:spTgt spid="4">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fade">
                                      <p:cBhvr>
                                        <p:cTn id="5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(19,39)</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2"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076056" y="3491716"/>
                <a:ext cx="10108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(1,12)</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076056" y="3491716"/>
                <a:ext cx="1010853"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24128"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C</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2462531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076056" y="3491716"/>
                <a:ext cx="10108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(1,12)</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076056" y="3491716"/>
                <a:ext cx="1010853"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(21,52)</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5"/>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6"/>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53061" y="4509120"/>
            <a:ext cx="351378"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D</a:t>
            </a:r>
          </a:p>
        </p:txBody>
      </p:sp>
      <p:sp>
        <p:nvSpPr>
          <p:cNvPr id="12" name="TextBox 11"/>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381792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(13,12)</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20072" y="3491716"/>
                <a:ext cx="882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(3,7)</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0072" y="3491716"/>
                <a:ext cx="882614"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28936"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E</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1665629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(15,19)</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20072" y="3491716"/>
                <a:ext cx="882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(3,7)</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0072" y="3491716"/>
                <a:ext cx="882614"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24128"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F</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174798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(17,28)</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2"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20072" y="3491716"/>
                <a:ext cx="882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(3,7)</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0072" y="3491716"/>
                <a:ext cx="882614"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41760"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G</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328642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(21,52)</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20072" y="3491716"/>
                <a:ext cx="882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(3,7)</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0072" y="3491716"/>
                <a:ext cx="882614"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62600"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H</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3486114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0212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(11,7)</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02124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20072" y="3491716"/>
                <a:ext cx="882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(5,4)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0072" y="3491716"/>
                <a:ext cx="882614"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11304"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I</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1016369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(13,12)</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20072" y="3491716"/>
                <a:ext cx="882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(5,4)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0072" y="3491716"/>
                <a:ext cx="882614"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38554"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J</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647460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(17,28)</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20072" y="3491716"/>
                <a:ext cx="882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(5,4)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0072" y="3491716"/>
                <a:ext cx="882614"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25730"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K</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38499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(21,52)</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20072" y="3491716"/>
                <a:ext cx="882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(5,4)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0072" y="3491716"/>
                <a:ext cx="882614"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11304"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L</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28994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2" name="Rectangle 1"/>
              <p:cNvSpPr/>
              <p:nvPr/>
            </p:nvSpPr>
            <p:spPr>
              <a:xfrm>
                <a:off x="293427" y="1179477"/>
                <a:ext cx="5957248" cy="369332"/>
              </a:xfrm>
              <a:prstGeom prst="rect">
                <a:avLst/>
              </a:prstGeom>
            </p:spPr>
            <p:txBody>
              <a:bodyPr wrap="square">
                <a:spAutoFit/>
              </a:bodyPr>
              <a:lstStyle/>
              <a:p>
                <a:r>
                  <a:rPr lang="en-GB" dirty="0">
                    <a:latin typeface="Comic Sans MS" panose="030F0702030302020204" pitchFamily="66" charset="0"/>
                  </a:rPr>
                  <a:t>2. Determine the equation of the line through </a:t>
                </a:r>
                <a14:m>
                  <m:oMath xmlns:m="http://schemas.openxmlformats.org/officeDocument/2006/math">
                    <m:r>
                      <a:rPr lang="en-GB" i="1" dirty="0">
                        <a:latin typeface="Cambria Math"/>
                      </a:rPr>
                      <m:t>𝐴</m:t>
                    </m:r>
                  </m:oMath>
                </a14:m>
                <a:r>
                  <a:rPr lang="en-GB" dirty="0">
                    <a:latin typeface="Comic Sans MS" panose="030F0702030302020204" pitchFamily="66" charset="0"/>
                  </a:rPr>
                  <a:t> and </a:t>
                </a:r>
                <a14:m>
                  <m:oMath xmlns:m="http://schemas.openxmlformats.org/officeDocument/2006/math">
                    <m:r>
                      <a:rPr lang="en-GB" i="1" dirty="0">
                        <a:latin typeface="Cambria Math"/>
                      </a:rPr>
                      <m:t>𝐵</m:t>
                    </m:r>
                  </m:oMath>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293427" y="1179477"/>
                <a:ext cx="5957248" cy="369332"/>
              </a:xfrm>
              <a:prstGeom prst="rect">
                <a:avLst/>
              </a:prstGeom>
              <a:blipFill rotWithShape="1">
                <a:blip r:embed="rId3"/>
                <a:stretch>
                  <a:fillRect l="-819"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41703" y="1791320"/>
                <a:ext cx="6325737" cy="30673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𝐴</m:t>
                      </m:r>
                      <m:r>
                        <a:rPr lang="en-GB" i="1" dirty="0" smtClean="0">
                          <a:latin typeface="Cambria Math"/>
                        </a:rPr>
                        <m:t>=</m:t>
                      </m:r>
                      <m:d>
                        <m:dPr>
                          <m:ctrlPr>
                            <a:rPr lang="en-GB" i="1" dirty="0">
                              <a:latin typeface="Cambria Math" panose="02040503050406030204" pitchFamily="18" charset="0"/>
                            </a:rPr>
                          </m:ctrlPr>
                        </m:dPr>
                        <m:e>
                          <m:r>
                            <a:rPr lang="en-GB" i="1" dirty="0">
                              <a:latin typeface="Cambria Math"/>
                            </a:rPr>
                            <m:t>5,4</m:t>
                          </m:r>
                        </m:e>
                      </m:d>
                      <m:r>
                        <a:rPr lang="en-GB" i="1" dirty="0">
                          <a:latin typeface="Cambria Math"/>
                        </a:rPr>
                        <m:t>	        	</m:t>
                      </m:r>
                      <m:r>
                        <a:rPr lang="en-GB" i="1" dirty="0">
                          <a:latin typeface="Cambria Math"/>
                        </a:rPr>
                        <m:t>𝐵</m:t>
                      </m:r>
                      <m:r>
                        <a:rPr lang="en-GB" i="1" dirty="0">
                          <a:latin typeface="Cambria Math"/>
                        </a:rPr>
                        <m:t>=</m:t>
                      </m:r>
                      <m:d>
                        <m:dPr>
                          <m:ctrlPr>
                            <a:rPr lang="en-GB" i="1" dirty="0">
                              <a:latin typeface="Cambria Math" panose="02040503050406030204" pitchFamily="18" charset="0"/>
                            </a:rPr>
                          </m:ctrlPr>
                        </m:dPr>
                        <m:e>
                          <m:r>
                            <a:rPr lang="en-GB" i="1" dirty="0">
                              <a:latin typeface="Cambria Math"/>
                            </a:rPr>
                            <m:t>23,67</m:t>
                          </m:r>
                        </m:e>
                      </m:d>
                      <m:r>
                        <a:rPr lang="en-GB" i="1" dirty="0">
                          <a:latin typeface="Cambria Math"/>
                        </a:rPr>
                        <m:t>           	</m:t>
                      </m:r>
                      <m:r>
                        <a:rPr lang="en-GB" i="1" dirty="0">
                          <a:latin typeface="Cambria Math"/>
                        </a:rPr>
                        <m:t>𝑚𝑖𝑛𝑖𝑚𝑢𝑚</m:t>
                      </m:r>
                      <m:r>
                        <a:rPr lang="en-GB" i="1" dirty="0">
                          <a:latin typeface="Cambria Math"/>
                        </a:rPr>
                        <m:t> </m:t>
                      </m:r>
                      <m:r>
                        <a:rPr lang="en-GB" i="1" dirty="0">
                          <a:latin typeface="Cambria Math"/>
                        </a:rPr>
                        <m:t>𝑎𝑡</m:t>
                      </m:r>
                      <m:r>
                        <a:rPr lang="en-GB" i="1" dirty="0">
                          <a:latin typeface="Cambria Math"/>
                        </a:rPr>
                        <m:t> </m:t>
                      </m:r>
                      <m:r>
                        <a:rPr lang="en-GB" i="1" dirty="0">
                          <a:latin typeface="Cambria Math"/>
                        </a:rPr>
                        <m:t>𝑥</m:t>
                      </m:r>
                      <m:r>
                        <a:rPr lang="en-GB" i="1" dirty="0">
                          <a:latin typeface="Cambria Math"/>
                        </a:rPr>
                        <m:t>=7</m:t>
                      </m:r>
                    </m:oMath>
                  </m:oMathPara>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Using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a:rPr>
                          <m:t>𝑦</m:t>
                        </m:r>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num>
                      <m:den>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den>
                    </m:f>
                    <m:r>
                      <a:rPr lang="en-GB" b="0" i="1" smtClean="0">
                        <a:latin typeface="Cambria Math"/>
                      </a:rPr>
                      <m:t>=</m:t>
                    </m:r>
                    <m:f>
                      <m:fPr>
                        <m:ctrlPr>
                          <a:rPr lang="en-GB" i="1">
                            <a:latin typeface="Cambria Math" panose="02040503050406030204" pitchFamily="18" charset="0"/>
                          </a:rPr>
                        </m:ctrlPr>
                      </m:fPr>
                      <m:num>
                        <m:r>
                          <a:rPr lang="en-GB" b="0" i="1" smtClean="0">
                            <a:latin typeface="Cambria Math"/>
                          </a:rPr>
                          <m:t>𝑥</m:t>
                        </m:r>
                        <m:r>
                          <a:rPr lang="en-GB" i="1">
                            <a:latin typeface="Cambria Math"/>
                          </a:rPr>
                          <m:t>−</m:t>
                        </m:r>
                        <m:sSub>
                          <m:sSubPr>
                            <m:ctrlPr>
                              <a:rPr lang="en-GB" i="1">
                                <a:latin typeface="Cambria Math" panose="02040503050406030204" pitchFamily="18" charset="0"/>
                              </a:rPr>
                            </m:ctrlPr>
                          </m:sSubPr>
                          <m:e>
                            <m:r>
                              <a:rPr lang="en-GB" b="0" i="1" smtClean="0">
                                <a:latin typeface="Cambria Math"/>
                              </a:rPr>
                              <m:t>𝑥</m:t>
                            </m:r>
                          </m:e>
                          <m:sub>
                            <m:r>
                              <a:rPr lang="en-GB" i="1">
                                <a:latin typeface="Cambria Math"/>
                              </a:rPr>
                              <m:t>1</m:t>
                            </m:r>
                          </m:sub>
                        </m:sSub>
                      </m:num>
                      <m:den>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i="1">
                            <a:latin typeface="Cambria Math"/>
                          </a:rPr>
                          <m:t>−</m:t>
                        </m:r>
                        <m:sSub>
                          <m:sSubPr>
                            <m:ctrlPr>
                              <a:rPr lang="en-GB" i="1">
                                <a:latin typeface="Cambria Math" panose="02040503050406030204" pitchFamily="18" charset="0"/>
                              </a:rPr>
                            </m:ctrlPr>
                          </m:sSubPr>
                          <m:e>
                            <m:r>
                              <a:rPr lang="en-GB" b="0" i="1" smtClean="0">
                                <a:latin typeface="Cambria Math"/>
                              </a:rPr>
                              <m:t>𝑥</m:t>
                            </m:r>
                          </m:e>
                          <m:sub>
                            <m:r>
                              <a:rPr lang="en-GB" b="0" i="1" smtClean="0">
                                <a:latin typeface="Cambria Math"/>
                              </a:rPr>
                              <m:t>1</m:t>
                            </m:r>
                          </m:sub>
                        </m:sSub>
                      </m:den>
                    </m:f>
                  </m:oMath>
                </a14:m>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gives 		</a:t>
                </a:r>
                <a14:m>
                  <m:oMath xmlns:m="http://schemas.openxmlformats.org/officeDocument/2006/math">
                    <m:f>
                      <m:fPr>
                        <m:ctrlPr>
                          <a:rPr lang="en-GB" i="1">
                            <a:latin typeface="Cambria Math" panose="02040503050406030204" pitchFamily="18" charset="0"/>
                          </a:rPr>
                        </m:ctrlPr>
                      </m:fPr>
                      <m:num>
                        <m:r>
                          <a:rPr lang="en-GB" i="1">
                            <a:latin typeface="Cambria Math"/>
                          </a:rPr>
                          <m:t>𝑦</m:t>
                        </m:r>
                        <m:r>
                          <a:rPr lang="en-GB" i="1">
                            <a:latin typeface="Cambria Math"/>
                          </a:rPr>
                          <m:t>−4</m:t>
                        </m:r>
                      </m:num>
                      <m:den>
                        <m:r>
                          <a:rPr lang="en-GB" b="0" i="1" smtClean="0">
                            <a:latin typeface="Cambria Math"/>
                          </a:rPr>
                          <m:t>67</m:t>
                        </m:r>
                        <m:r>
                          <a:rPr lang="en-GB" i="1">
                            <a:latin typeface="Cambria Math"/>
                          </a:rPr>
                          <m:t>−</m:t>
                        </m:r>
                        <m:r>
                          <a:rPr lang="en-GB" b="0" i="1" smtClean="0">
                            <a:latin typeface="Cambria Math"/>
                          </a:rPr>
                          <m:t>4</m:t>
                        </m:r>
                      </m:den>
                    </m:f>
                    <m:r>
                      <a:rPr lang="en-GB" i="1">
                        <a:latin typeface="Cambria Math"/>
                      </a:rPr>
                      <m:t>=</m:t>
                    </m:r>
                    <m:f>
                      <m:fPr>
                        <m:ctrlPr>
                          <a:rPr lang="en-GB" i="1">
                            <a:latin typeface="Cambria Math" panose="02040503050406030204" pitchFamily="18" charset="0"/>
                          </a:rPr>
                        </m:ctrlPr>
                      </m:fPr>
                      <m:num>
                        <m:r>
                          <a:rPr lang="en-GB" i="1">
                            <a:latin typeface="Cambria Math"/>
                          </a:rPr>
                          <m:t>𝑥</m:t>
                        </m:r>
                        <m:r>
                          <a:rPr lang="en-GB" i="1">
                            <a:latin typeface="Cambria Math"/>
                          </a:rPr>
                          <m:t>−5</m:t>
                        </m:r>
                      </m:num>
                      <m:den>
                        <m:r>
                          <a:rPr lang="en-GB" b="0" i="1" smtClean="0">
                            <a:latin typeface="Cambria Math"/>
                          </a:rPr>
                          <m:t>23</m:t>
                        </m:r>
                        <m:r>
                          <a:rPr lang="en-GB" i="1">
                            <a:latin typeface="Cambria Math"/>
                          </a:rPr>
                          <m:t>−</m:t>
                        </m:r>
                        <m:r>
                          <a:rPr lang="en-GB" b="0" i="1" smtClean="0">
                            <a:latin typeface="Cambria Math"/>
                          </a:rPr>
                          <m:t>5</m:t>
                        </m:r>
                      </m:den>
                    </m:f>
                  </m:oMath>
                </a14:m>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		</a:t>
                </a:r>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a:rPr>
                          <m:t>𝑦</m:t>
                        </m:r>
                        <m:r>
                          <a:rPr lang="en-GB" i="1">
                            <a:latin typeface="Cambria Math"/>
                          </a:rPr>
                          <m:t>−4</m:t>
                        </m:r>
                      </m:num>
                      <m:den>
                        <m:r>
                          <a:rPr lang="en-GB" i="1">
                            <a:latin typeface="Cambria Math"/>
                          </a:rPr>
                          <m:t>6</m:t>
                        </m:r>
                        <m:r>
                          <a:rPr lang="en-GB" b="0" i="1" smtClean="0">
                            <a:latin typeface="Cambria Math"/>
                          </a:rPr>
                          <m:t>3</m:t>
                        </m:r>
                      </m:den>
                    </m:f>
                    <m:r>
                      <a:rPr lang="en-GB" i="1">
                        <a:latin typeface="Cambria Math"/>
                      </a:rPr>
                      <m:t>=</m:t>
                    </m:r>
                    <m:f>
                      <m:fPr>
                        <m:ctrlPr>
                          <a:rPr lang="en-GB" i="1">
                            <a:latin typeface="Cambria Math" panose="02040503050406030204" pitchFamily="18" charset="0"/>
                          </a:rPr>
                        </m:ctrlPr>
                      </m:fPr>
                      <m:num>
                        <m:r>
                          <a:rPr lang="en-GB" i="1">
                            <a:latin typeface="Cambria Math"/>
                          </a:rPr>
                          <m:t>𝑥</m:t>
                        </m:r>
                        <m:r>
                          <a:rPr lang="en-GB" i="1">
                            <a:latin typeface="Cambria Math"/>
                          </a:rPr>
                          <m:t>−5</m:t>
                        </m:r>
                      </m:num>
                      <m:den>
                        <m:r>
                          <a:rPr lang="en-GB" b="0" i="1" smtClean="0">
                            <a:latin typeface="Cambria Math"/>
                          </a:rPr>
                          <m:t>18</m:t>
                        </m:r>
                      </m:den>
                    </m:f>
                    <m:r>
                      <a:rPr lang="en-GB" i="1">
                        <a:latin typeface="Cambria Math"/>
                      </a:rPr>
                      <m:t> </m:t>
                    </m:r>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Leading to 	</a:t>
                </a:r>
                <a14:m>
                  <m:oMath xmlns:m="http://schemas.openxmlformats.org/officeDocument/2006/math">
                    <m:r>
                      <a:rPr lang="en-GB" b="0" i="1" dirty="0" smtClean="0">
                        <a:latin typeface="Cambria Math"/>
                      </a:rPr>
                      <m:t>𝑦</m:t>
                    </m:r>
                    <m:r>
                      <a:rPr lang="en-GB" b="0" i="1" dirty="0" smtClean="0">
                        <a:latin typeface="Cambria Math"/>
                      </a:rPr>
                      <m:t>=</m:t>
                    </m:r>
                    <m:f>
                      <m:fPr>
                        <m:ctrlPr>
                          <a:rPr lang="en-GB" b="0" i="1" dirty="0" smtClean="0">
                            <a:latin typeface="Cambria Math" panose="02040503050406030204" pitchFamily="18" charset="0"/>
                          </a:rPr>
                        </m:ctrlPr>
                      </m:fPr>
                      <m:num>
                        <m:r>
                          <a:rPr lang="en-GB" b="0" i="1" dirty="0" smtClean="0">
                            <a:latin typeface="Cambria Math"/>
                          </a:rPr>
                          <m:t>7</m:t>
                        </m:r>
                      </m:num>
                      <m:den>
                        <m:r>
                          <a:rPr lang="en-GB" b="0" i="1" dirty="0" smtClean="0">
                            <a:latin typeface="Cambria Math"/>
                          </a:rPr>
                          <m:t>2</m:t>
                        </m:r>
                      </m:den>
                    </m:f>
                    <m:r>
                      <a:rPr lang="en-GB" b="0" i="1" dirty="0" smtClean="0">
                        <a:latin typeface="Cambria Math"/>
                      </a:rPr>
                      <m:t>𝑥</m:t>
                    </m:r>
                    <m:r>
                      <a:rPr lang="en-GB" b="0" i="1" dirty="0" smtClean="0">
                        <a:latin typeface="Cambria Math"/>
                      </a:rPr>
                      <m:t>−</m:t>
                    </m:r>
                    <m:f>
                      <m:fPr>
                        <m:ctrlPr>
                          <a:rPr lang="en-GB" b="0" i="1" dirty="0" smtClean="0">
                            <a:latin typeface="Cambria Math" panose="02040503050406030204" pitchFamily="18" charset="0"/>
                          </a:rPr>
                        </m:ctrlPr>
                      </m:fPr>
                      <m:num>
                        <m:r>
                          <a:rPr lang="en-GB" b="0" i="1" dirty="0" smtClean="0">
                            <a:latin typeface="Cambria Math"/>
                          </a:rPr>
                          <m:t>27</m:t>
                        </m:r>
                      </m:num>
                      <m:den>
                        <m:r>
                          <a:rPr lang="en-GB" b="0" i="1" dirty="0" smtClean="0">
                            <a:latin typeface="Cambria Math"/>
                          </a:rPr>
                          <m:t>2</m:t>
                        </m:r>
                      </m:den>
                    </m:f>
                  </m:oMath>
                </a14:m>
                <a:endParaRPr lang="en-GB" dirty="0">
                  <a:latin typeface="Comic Sans MS" panose="030F0702030302020204" pitchFamily="66"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41703" y="1791320"/>
                <a:ext cx="6325737" cy="3067315"/>
              </a:xfrm>
              <a:prstGeom prst="rect">
                <a:avLst/>
              </a:prstGeom>
              <a:blipFill rotWithShape="1">
                <a:blip r:embed="rId4"/>
                <a:stretch>
                  <a:fillRect l="-771" b="-398"/>
                </a:stretch>
              </a:blipFill>
            </p:spPr>
            <p:txBody>
              <a:bodyPr/>
              <a:lstStyle/>
              <a:p>
                <a:r>
                  <a:rPr lang="en-GB">
                    <a:noFill/>
                  </a:rPr>
                  <a:t> </a:t>
                </a:r>
              </a:p>
            </p:txBody>
          </p:sp>
        </mc:Fallback>
      </mc:AlternateContent>
    </p:spTree>
    <p:extLst>
      <p:ext uri="{BB962C8B-B14F-4D97-AF65-F5344CB8AC3E}">
        <p14:creationId xmlns:p14="http://schemas.microsoft.com/office/powerpoint/2010/main" val="23089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(17,28)</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2"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932040" y="3491716"/>
                <a:ext cx="11839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(−1,19)</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932040" y="3491716"/>
                <a:ext cx="1183977"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88248"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M</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1107064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(19,39)</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932040" y="3491716"/>
                <a:ext cx="11839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(−1,19)</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932040" y="3491716"/>
                <a:ext cx="1183977"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69012"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N</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2134746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(21,52)</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932040" y="3491716"/>
                <a:ext cx="11839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(−1,19)</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932040" y="3491716"/>
                <a:ext cx="1183977"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69012"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O</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3447563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762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27472" y="1259468"/>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(23,67)</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927472" y="1259468"/>
                <a:ext cx="1149481"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28184" y="5445224"/>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5445224"/>
                <a:ext cx="2124877" cy="369332"/>
              </a:xfrm>
              <a:prstGeom prst="rect">
                <a:avLst/>
              </a:prstGeom>
              <a:blipFill rotWithShape="1">
                <a:blip r:embed="rId5"/>
                <a:stretch>
                  <a:fillRect/>
                </a:stretch>
              </a:blipFill>
            </p:spPr>
            <p:txBody>
              <a:bodyPr/>
              <a:lstStyle/>
              <a:p>
                <a:r>
                  <a:rPr lang="en-GB">
                    <a:noFill/>
                  </a:rPr>
                  <a:t> </a:t>
                </a:r>
              </a:p>
            </p:txBody>
          </p:sp>
        </mc:Fallback>
      </mc:AlternateContent>
      <p:cxnSp>
        <p:nvCxnSpPr>
          <p:cNvPr id="9" name="Straight Arrow Connector 8"/>
          <p:cNvCxnSpPr/>
          <p:nvPr/>
        </p:nvCxnSpPr>
        <p:spPr>
          <a:xfrm flipH="1" flipV="1">
            <a:off x="6732240" y="4725144"/>
            <a:ext cx="504056"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932040" y="3491716"/>
                <a:ext cx="11839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(−1,19)</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932040" y="3491716"/>
                <a:ext cx="1183977" cy="369332"/>
              </a:xfrm>
              <a:prstGeom prst="rect">
                <a:avLst/>
              </a:prstGeom>
              <a:blipFill rotWithShape="1">
                <a:blip r:embed="rId6"/>
                <a:stretch>
                  <a:fillRect b="-13333"/>
                </a:stretch>
              </a:blipFill>
            </p:spPr>
            <p:txBody>
              <a:bodyPr/>
              <a:lstStyle/>
              <a:p>
                <a:r>
                  <a:rPr lang="en-GB">
                    <a:noFill/>
                  </a:rPr>
                  <a:t> </a:t>
                </a:r>
              </a:p>
            </p:txBody>
          </p:sp>
        </mc:Fallback>
      </mc:AlternateContent>
      <p:sp>
        <p:nvSpPr>
          <p:cNvPr id="12" name="TextBox 11"/>
          <p:cNvSpPr txBox="1"/>
          <p:nvPr/>
        </p:nvSpPr>
        <p:spPr>
          <a:xfrm>
            <a:off x="8353061" y="4509120"/>
            <a:ext cx="304892"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P</a:t>
            </a:r>
          </a:p>
        </p:txBody>
      </p:sp>
      <p:sp>
        <p:nvSpPr>
          <p:cNvPr id="13" name="TextBox 12"/>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655568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671" y="928688"/>
            <a:ext cx="46958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865402" y="1052736"/>
                <a:ext cx="11839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(−1,19)</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865402" y="1052736"/>
                <a:ext cx="1183978"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09618" y="3347700"/>
                <a:ext cx="8930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(9,4)</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809618" y="3347700"/>
                <a:ext cx="893000" cy="369332"/>
              </a:xfrm>
              <a:prstGeom prst="rect">
                <a:avLst/>
              </a:prstGeom>
              <a:blipFill rotWithShape="1">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64088" y="5435932"/>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64088" y="5435932"/>
                <a:ext cx="2124877" cy="369332"/>
              </a:xfrm>
              <a:prstGeom prst="rect">
                <a:avLst/>
              </a:prstGeom>
              <a:blipFill rotWithShape="1">
                <a:blip r:embed="rId6"/>
                <a:stretch>
                  <a:fillRect/>
                </a:stretch>
              </a:blipFill>
            </p:spPr>
            <p:txBody>
              <a:bodyPr/>
              <a:lstStyle/>
              <a:p>
                <a:r>
                  <a:rPr lang="en-GB">
                    <a:noFill/>
                  </a:rPr>
                  <a:t> </a:t>
                </a:r>
              </a:p>
            </p:txBody>
          </p:sp>
        </mc:Fallback>
      </mc:AlternateContent>
      <p:cxnSp>
        <p:nvCxnSpPr>
          <p:cNvPr id="9" name="Straight Arrow Connector 8"/>
          <p:cNvCxnSpPr/>
          <p:nvPr/>
        </p:nvCxnSpPr>
        <p:spPr>
          <a:xfrm flipV="1">
            <a:off x="6457391" y="4725144"/>
            <a:ext cx="591989"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53061" y="5219908"/>
            <a:ext cx="386644"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Q</a:t>
            </a:r>
          </a:p>
        </p:txBody>
      </p:sp>
      <p:sp>
        <p:nvSpPr>
          <p:cNvPr id="12" name="TextBox 11"/>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4129036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671" y="928688"/>
            <a:ext cx="46958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865402" y="1052736"/>
                <a:ext cx="11839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(−1,19)</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865402" y="1052736"/>
                <a:ext cx="1183978"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09618" y="3347700"/>
                <a:ext cx="10212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(11,7)</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809618" y="3347700"/>
                <a:ext cx="1021241" cy="369332"/>
              </a:xfrm>
              <a:prstGeom prst="rect">
                <a:avLst/>
              </a:prstGeom>
              <a:blipFill rotWithShape="1">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64088" y="5435932"/>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64088" y="5435932"/>
                <a:ext cx="2124877" cy="369332"/>
              </a:xfrm>
              <a:prstGeom prst="rect">
                <a:avLst/>
              </a:prstGeom>
              <a:blipFill rotWithShape="1">
                <a:blip r:embed="rId6"/>
                <a:stretch>
                  <a:fillRect/>
                </a:stretch>
              </a:blipFill>
            </p:spPr>
            <p:txBody>
              <a:bodyPr/>
              <a:lstStyle/>
              <a:p>
                <a:r>
                  <a:rPr lang="en-GB">
                    <a:noFill/>
                  </a:rPr>
                  <a:t> </a:t>
                </a:r>
              </a:p>
            </p:txBody>
          </p:sp>
        </mc:Fallback>
      </mc:AlternateContent>
      <p:cxnSp>
        <p:nvCxnSpPr>
          <p:cNvPr id="9" name="Straight Arrow Connector 8"/>
          <p:cNvCxnSpPr/>
          <p:nvPr/>
        </p:nvCxnSpPr>
        <p:spPr>
          <a:xfrm flipV="1">
            <a:off x="6457391" y="4725144"/>
            <a:ext cx="591989"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53061" y="5219908"/>
            <a:ext cx="328936"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R</a:t>
            </a:r>
          </a:p>
        </p:txBody>
      </p:sp>
      <p:sp>
        <p:nvSpPr>
          <p:cNvPr id="11" name="TextBox 10"/>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3712395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671" y="928688"/>
            <a:ext cx="46958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865402" y="1052736"/>
                <a:ext cx="11839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(−1,19)</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865402" y="1052736"/>
                <a:ext cx="1183978"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09618" y="3347700"/>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(13,12)</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809618" y="3347700"/>
                <a:ext cx="1149481" cy="369332"/>
              </a:xfrm>
              <a:prstGeom prst="rect">
                <a:avLst/>
              </a:prstGeom>
              <a:blipFill rotWithShape="1">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64088" y="5435932"/>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64088" y="5435932"/>
                <a:ext cx="2124877" cy="369332"/>
              </a:xfrm>
              <a:prstGeom prst="rect">
                <a:avLst/>
              </a:prstGeom>
              <a:blipFill rotWithShape="1">
                <a:blip r:embed="rId6"/>
                <a:stretch>
                  <a:fillRect/>
                </a:stretch>
              </a:blipFill>
            </p:spPr>
            <p:txBody>
              <a:bodyPr/>
              <a:lstStyle/>
              <a:p>
                <a:r>
                  <a:rPr lang="en-GB">
                    <a:noFill/>
                  </a:rPr>
                  <a:t> </a:t>
                </a:r>
              </a:p>
            </p:txBody>
          </p:sp>
        </mc:Fallback>
      </mc:AlternateContent>
      <p:cxnSp>
        <p:nvCxnSpPr>
          <p:cNvPr id="9" name="Straight Arrow Connector 8"/>
          <p:cNvCxnSpPr/>
          <p:nvPr/>
        </p:nvCxnSpPr>
        <p:spPr>
          <a:xfrm flipV="1">
            <a:off x="6457391" y="4725144"/>
            <a:ext cx="591989"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53061" y="5219908"/>
            <a:ext cx="344966"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S</a:t>
            </a:r>
          </a:p>
        </p:txBody>
      </p:sp>
      <p:sp>
        <p:nvSpPr>
          <p:cNvPr id="11" name="TextBox 10"/>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511771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671" y="928688"/>
            <a:ext cx="46958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mc:AlternateContent xmlns:mc="http://schemas.openxmlformats.org/markup-compatibility/2006" xmlns:a14="http://schemas.microsoft.com/office/drawing/2010/main">
        <mc:Choice Requires="a14">
          <p:sp>
            <p:nvSpPr>
              <p:cNvPr id="4" name="TextBox 3"/>
              <p:cNvSpPr txBox="1"/>
              <p:nvPr/>
            </p:nvSpPr>
            <p:spPr>
              <a:xfrm>
                <a:off x="251520" y="1364570"/>
                <a:ext cx="4464496" cy="4708981"/>
              </a:xfrm>
              <a:prstGeom prst="rect">
                <a:avLst/>
              </a:prstGeom>
              <a:solidFill>
                <a:schemeClr val="bg1"/>
              </a:solidFill>
            </p:spPr>
            <p:txBody>
              <a:bodyPr wrap="square" rtlCol="0">
                <a:spAutoFit/>
              </a:bodyPr>
              <a:lstStyle/>
              <a:p>
                <a:r>
                  <a:rPr lang="en-GB" sz="2000" dirty="0">
                    <a:latin typeface="Comic Sans MS" panose="030F0702030302020204" pitchFamily="66" charset="0"/>
                  </a:rPr>
                  <a:t>The coordinates of two points on the parallelogram, </a:t>
                </a:r>
                <a14:m>
                  <m:oMath xmlns:m="http://schemas.openxmlformats.org/officeDocument/2006/math">
                    <m:r>
                      <a:rPr lang="en-GB" sz="2000" i="1" dirty="0" smtClean="0">
                        <a:latin typeface="Cambria Math"/>
                      </a:rPr>
                      <m:t>𝐴</m:t>
                    </m:r>
                  </m:oMath>
                </a14:m>
                <a:r>
                  <a:rPr lang="en-GB" sz="2000" dirty="0">
                    <a:latin typeface="Comic Sans MS" panose="030F0702030302020204" pitchFamily="66" charset="0"/>
                  </a:rPr>
                  <a:t> and </a:t>
                </a:r>
                <a14:m>
                  <m:oMath xmlns:m="http://schemas.openxmlformats.org/officeDocument/2006/math">
                    <m:r>
                      <a:rPr lang="en-GB" sz="2000" i="1" dirty="0" smtClean="0">
                        <a:latin typeface="Cambria Math"/>
                      </a:rPr>
                      <m:t>𝐵</m:t>
                    </m:r>
                  </m:oMath>
                </a14:m>
                <a:r>
                  <a:rPr lang="en-GB" sz="2000" dirty="0">
                    <a:latin typeface="Comic Sans MS" panose="030F0702030302020204" pitchFamily="66" charset="0"/>
                  </a:rPr>
                  <a:t>, are shown on the diagram.  Also shown is the </a:t>
                </a:r>
                <a14:m>
                  <m:oMath xmlns:m="http://schemas.openxmlformats.org/officeDocument/2006/math">
                    <m:r>
                      <a:rPr lang="en-GB" sz="2000" i="1" dirty="0" smtClean="0">
                        <a:latin typeface="Cambria Math"/>
                      </a:rPr>
                      <m:t>𝑥</m:t>
                    </m:r>
                  </m:oMath>
                </a14:m>
                <a:r>
                  <a:rPr lang="en-GB" sz="2000" dirty="0">
                    <a:latin typeface="Comic Sans MS" panose="030F0702030302020204" pitchFamily="66" charset="0"/>
                  </a:rPr>
                  <a:t>-coordinate of the minimum point.</a:t>
                </a:r>
              </a:p>
              <a:p>
                <a:endParaRPr lang="en-GB" sz="2000" dirty="0">
                  <a:latin typeface="Comic Sans MS" panose="030F0702030302020204" pitchFamily="66" charset="0"/>
                </a:endParaRPr>
              </a:p>
              <a:p>
                <a:r>
                  <a:rPr lang="en-GB" sz="2000" dirty="0">
                    <a:latin typeface="Comic Sans MS" panose="030F0702030302020204" pitchFamily="66" charset="0"/>
                  </a:rPr>
                  <a:t>The upper dashed line extends the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The lower dashed line is parallel to chord </a:t>
                </a:r>
                <a14:m>
                  <m:oMath xmlns:m="http://schemas.openxmlformats.org/officeDocument/2006/math">
                    <m:r>
                      <a:rPr lang="en-GB" sz="2000" i="1" dirty="0" smtClean="0">
                        <a:latin typeface="Cambria Math"/>
                      </a:rPr>
                      <m:t>𝐴𝐵</m:t>
                    </m:r>
                  </m:oMath>
                </a14:m>
                <a:r>
                  <a:rPr lang="en-GB" sz="2000" dirty="0">
                    <a:latin typeface="Comic Sans MS" panose="030F0702030302020204" pitchFamily="66" charset="0"/>
                  </a:rPr>
                  <a:t> and is tangent to the parabola.  The solid lines of the parallelogram are parallel to the </a:t>
                </a:r>
                <a14:m>
                  <m:oMath xmlns:m="http://schemas.openxmlformats.org/officeDocument/2006/math">
                    <m:r>
                      <a:rPr lang="en-GB" sz="2000" i="1" dirty="0" smtClean="0">
                        <a:latin typeface="Cambria Math"/>
                      </a:rPr>
                      <m:t>𝑦</m:t>
                    </m:r>
                  </m:oMath>
                </a14:m>
                <a:r>
                  <a:rPr lang="en-GB" sz="2000" dirty="0">
                    <a:latin typeface="Comic Sans MS" panose="030F0702030302020204" pitchFamily="66" charset="0"/>
                  </a:rPr>
                  <a:t>-axis.</a:t>
                </a:r>
              </a:p>
              <a:p>
                <a:endParaRPr lang="en-GB" sz="2000" dirty="0">
                  <a:latin typeface="Comic Sans MS" panose="030F0702030302020204" pitchFamily="66" charset="0"/>
                </a:endParaRPr>
              </a:p>
              <a:p>
                <a:r>
                  <a:rPr lang="en-GB" sz="2000" dirty="0">
                    <a:latin typeface="Comic Sans MS" panose="030F0702030302020204" pitchFamily="66" charset="0"/>
                  </a:rPr>
                  <a:t>Your task is to determine the ratio of the blue area to the yellow area.</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364570"/>
                <a:ext cx="4464496" cy="4708981"/>
              </a:xfrm>
              <a:prstGeom prst="rect">
                <a:avLst/>
              </a:prstGeom>
              <a:blipFill rotWithShape="1">
                <a:blip r:embed="rId3"/>
                <a:stretch>
                  <a:fillRect l="-1364" t="-648" r="-409" b="-1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865402" y="1052736"/>
                <a:ext cx="11839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(−5,39)</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865402" y="1052736"/>
                <a:ext cx="1183977" cy="369332"/>
              </a:xfrm>
              <a:prstGeom prst="rect">
                <a:avLst/>
              </a:prstGeom>
              <a:blipFill rotWithShape="1">
                <a:blip r:embed="rId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09618" y="3347700"/>
                <a:ext cx="1149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r>
                        <a:rPr lang="en-GB" b="0" i="1" smtClean="0">
                          <a:latin typeface="Cambria Math"/>
                        </a:rPr>
                        <m:t>(15,19)</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809618" y="3347700"/>
                <a:ext cx="1149481" cy="369332"/>
              </a:xfrm>
              <a:prstGeom prst="rect">
                <a:avLst/>
              </a:prstGeom>
              <a:blipFill rotWithShape="1">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64088" y="5435932"/>
                <a:ext cx="21248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𝑚𝑖𝑛𝑖𝑚𝑢𝑚</m:t>
                      </m:r>
                      <m:r>
                        <a:rPr lang="en-GB" b="0" i="1" smtClean="0">
                          <a:latin typeface="Cambria Math"/>
                        </a:rPr>
                        <m:t> </m:t>
                      </m:r>
                      <m:r>
                        <a:rPr lang="en-GB" b="0" i="1" smtClean="0">
                          <a:latin typeface="Cambria Math"/>
                        </a:rPr>
                        <m:t>𝑎𝑡</m:t>
                      </m:r>
                      <m:r>
                        <a:rPr lang="en-GB" b="0" i="1" smtClean="0">
                          <a:latin typeface="Cambria Math"/>
                        </a:rPr>
                        <m:t> </m:t>
                      </m:r>
                      <m:r>
                        <a:rPr lang="en-GB" b="0" i="1" smtClean="0">
                          <a:latin typeface="Cambria Math"/>
                        </a:rPr>
                        <m:t>𝑥</m:t>
                      </m:r>
                      <m:r>
                        <a:rPr lang="en-GB" b="0" i="1" smtClean="0">
                          <a:latin typeface="Cambria Math"/>
                        </a:rPr>
                        <m:t>=7</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64088" y="5435932"/>
                <a:ext cx="2124877" cy="369332"/>
              </a:xfrm>
              <a:prstGeom prst="rect">
                <a:avLst/>
              </a:prstGeom>
              <a:blipFill rotWithShape="1">
                <a:blip r:embed="rId6"/>
                <a:stretch>
                  <a:fillRect/>
                </a:stretch>
              </a:blipFill>
            </p:spPr>
            <p:txBody>
              <a:bodyPr/>
              <a:lstStyle/>
              <a:p>
                <a:r>
                  <a:rPr lang="en-GB">
                    <a:noFill/>
                  </a:rPr>
                  <a:t> </a:t>
                </a:r>
              </a:p>
            </p:txBody>
          </p:sp>
        </mc:Fallback>
      </mc:AlternateContent>
      <p:cxnSp>
        <p:nvCxnSpPr>
          <p:cNvPr id="9" name="Straight Arrow Connector 8"/>
          <p:cNvCxnSpPr/>
          <p:nvPr/>
        </p:nvCxnSpPr>
        <p:spPr>
          <a:xfrm flipV="1">
            <a:off x="6457391" y="4725144"/>
            <a:ext cx="591989"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53061" y="5219908"/>
            <a:ext cx="341760" cy="369332"/>
          </a:xfrm>
          <a:prstGeom prst="rect">
            <a:avLst/>
          </a:prstGeom>
          <a:noFill/>
          <a:ln>
            <a:solidFill>
              <a:schemeClr val="tx2"/>
            </a:solidFill>
          </a:ln>
        </p:spPr>
        <p:txBody>
          <a:bodyPr wrap="none" rtlCol="0">
            <a:spAutoFit/>
          </a:bodyPr>
          <a:lstStyle/>
          <a:p>
            <a:r>
              <a:rPr lang="en-GB" dirty="0">
                <a:latin typeface="Comic Sans MS" panose="030F0702030302020204" pitchFamily="66" charset="0"/>
              </a:rPr>
              <a:t>T</a:t>
            </a:r>
          </a:p>
        </p:txBody>
      </p:sp>
      <p:sp>
        <p:nvSpPr>
          <p:cNvPr id="12" name="TextBox 11"/>
          <p:cNvSpPr txBox="1"/>
          <p:nvPr/>
        </p:nvSpPr>
        <p:spPr>
          <a:xfrm>
            <a:off x="107504" y="6453336"/>
            <a:ext cx="898003" cy="369332"/>
          </a:xfrm>
          <a:prstGeom prst="rect">
            <a:avLst/>
          </a:prstGeom>
          <a:noFill/>
        </p:spPr>
        <p:txBody>
          <a:bodyPr wrap="none" rtlCol="0">
            <a:spAutoFit/>
          </a:bodyPr>
          <a:lstStyle/>
          <a:p>
            <a:r>
              <a:rPr lang="en-GB" dirty="0">
                <a:latin typeface="Bradley Hand ITC" panose="03070402050302030203" pitchFamily="66" charset="0"/>
              </a:rPr>
              <a:t>SIC_30</a:t>
            </a:r>
          </a:p>
        </p:txBody>
      </p:sp>
    </p:spTree>
    <p:extLst>
      <p:ext uri="{BB962C8B-B14F-4D97-AF65-F5344CB8AC3E}">
        <p14:creationId xmlns:p14="http://schemas.microsoft.com/office/powerpoint/2010/main" val="1013481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383"/>
            <a:ext cx="6480720" cy="728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510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99690"/>
            <a:ext cx="6745664" cy="649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76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sp>
        <p:nvSpPr>
          <p:cNvPr id="2" name="Rectangle 1"/>
          <p:cNvSpPr/>
          <p:nvPr/>
        </p:nvSpPr>
        <p:spPr>
          <a:xfrm>
            <a:off x="293427" y="1179477"/>
            <a:ext cx="6639636" cy="646331"/>
          </a:xfrm>
          <a:prstGeom prst="rect">
            <a:avLst/>
          </a:prstGeom>
        </p:spPr>
        <p:txBody>
          <a:bodyPr wrap="square">
            <a:spAutoFit/>
          </a:bodyPr>
          <a:lstStyle/>
          <a:p>
            <a:r>
              <a:rPr lang="en-GB" dirty="0">
                <a:latin typeface="Comic Sans MS" panose="030F0702030302020204" pitchFamily="66" charset="0"/>
              </a:rPr>
              <a:t>3. Determine the tangent point where the lower dashed line </a:t>
            </a:r>
          </a:p>
          <a:p>
            <a:r>
              <a:rPr lang="en-GB" dirty="0">
                <a:latin typeface="Comic Sans MS" panose="030F0702030302020204" pitchFamily="66" charset="0"/>
              </a:rPr>
              <a:t>    meets the parabola</a:t>
            </a:r>
            <a:endParaRPr lang="en-GB" dirty="0"/>
          </a:p>
        </p:txBody>
      </p:sp>
      <mc:AlternateContent xmlns:mc="http://schemas.openxmlformats.org/markup-compatibility/2006" xmlns:a14="http://schemas.microsoft.com/office/drawing/2010/main">
        <mc:Choice Requires="a14">
          <p:sp>
            <p:nvSpPr>
              <p:cNvPr id="3" name="Rectangle 2"/>
              <p:cNvSpPr/>
              <p:nvPr/>
            </p:nvSpPr>
            <p:spPr>
              <a:xfrm>
                <a:off x="941703" y="1832264"/>
                <a:ext cx="6325737" cy="3603230"/>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𝐴</m:t>
                      </m:r>
                      <m:r>
                        <a:rPr lang="en-GB" i="1" dirty="0" smtClean="0">
                          <a:latin typeface="Cambria Math"/>
                        </a:rPr>
                        <m:t>=</m:t>
                      </m:r>
                      <m:d>
                        <m:dPr>
                          <m:ctrlPr>
                            <a:rPr lang="en-GB" i="1" dirty="0">
                              <a:latin typeface="Cambria Math" panose="02040503050406030204" pitchFamily="18" charset="0"/>
                            </a:rPr>
                          </m:ctrlPr>
                        </m:dPr>
                        <m:e>
                          <m:r>
                            <a:rPr lang="en-GB" i="1" dirty="0">
                              <a:latin typeface="Cambria Math"/>
                            </a:rPr>
                            <m:t>5,4</m:t>
                          </m:r>
                        </m:e>
                      </m:d>
                      <m:r>
                        <a:rPr lang="en-GB" i="1" dirty="0">
                          <a:latin typeface="Cambria Math"/>
                        </a:rPr>
                        <m:t>	        	</m:t>
                      </m:r>
                      <m:r>
                        <a:rPr lang="en-GB" i="1" dirty="0">
                          <a:latin typeface="Cambria Math"/>
                        </a:rPr>
                        <m:t>𝐵</m:t>
                      </m:r>
                      <m:r>
                        <a:rPr lang="en-GB" i="1" dirty="0">
                          <a:latin typeface="Cambria Math"/>
                        </a:rPr>
                        <m:t>=</m:t>
                      </m:r>
                      <m:d>
                        <m:dPr>
                          <m:ctrlPr>
                            <a:rPr lang="en-GB" i="1" dirty="0">
                              <a:latin typeface="Cambria Math" panose="02040503050406030204" pitchFamily="18" charset="0"/>
                            </a:rPr>
                          </m:ctrlPr>
                        </m:dPr>
                        <m:e>
                          <m:r>
                            <a:rPr lang="en-GB" i="1" dirty="0">
                              <a:latin typeface="Cambria Math"/>
                            </a:rPr>
                            <m:t>23,67</m:t>
                          </m:r>
                        </m:e>
                      </m:d>
                      <m:r>
                        <a:rPr lang="en-GB" i="1" dirty="0">
                          <a:latin typeface="Cambria Math"/>
                        </a:rPr>
                        <m:t>           	</m:t>
                      </m:r>
                      <m:r>
                        <a:rPr lang="en-GB" i="1" dirty="0">
                          <a:latin typeface="Cambria Math"/>
                        </a:rPr>
                        <m:t>𝑚𝑖𝑛𝑖𝑚𝑢𝑚</m:t>
                      </m:r>
                      <m:r>
                        <a:rPr lang="en-GB" i="1" dirty="0">
                          <a:latin typeface="Cambria Math"/>
                        </a:rPr>
                        <m:t> </m:t>
                      </m:r>
                      <m:r>
                        <a:rPr lang="en-GB" i="1" dirty="0">
                          <a:latin typeface="Cambria Math"/>
                        </a:rPr>
                        <m:t>𝑎𝑡</m:t>
                      </m:r>
                      <m:r>
                        <a:rPr lang="en-GB" i="1" dirty="0">
                          <a:latin typeface="Cambria Math"/>
                        </a:rPr>
                        <m:t> </m:t>
                      </m:r>
                      <m:r>
                        <a:rPr lang="en-GB" i="1" dirty="0">
                          <a:latin typeface="Cambria Math"/>
                        </a:rPr>
                        <m:t>𝑥</m:t>
                      </m:r>
                      <m:r>
                        <a:rPr lang="en-GB" i="1" dirty="0">
                          <a:latin typeface="Cambria Math"/>
                        </a:rPr>
                        <m:t>=7</m:t>
                      </m:r>
                    </m:oMath>
                  </m:oMathPara>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Gradient of chord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oMath>
                </a14:m>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Gradient of parabola:	</a:t>
                </a:r>
                <a14:m>
                  <m:oMath xmlns:m="http://schemas.openxmlformats.org/officeDocument/2006/math">
                    <m:f>
                      <m:fPr>
                        <m:ctrlPr>
                          <a:rPr lang="en-GB" i="1" smtClean="0">
                            <a:latin typeface="Cambria Math" panose="02040503050406030204" pitchFamily="18" charset="0"/>
                          </a:rPr>
                        </m:ctrlPr>
                      </m:fPr>
                      <m:num>
                        <m:r>
                          <a:rPr lang="en-GB" i="1" smtClean="0">
                            <a:latin typeface="Cambria Math"/>
                          </a:rPr>
                          <m:t>𝑑𝑦</m:t>
                        </m:r>
                      </m:num>
                      <m:den>
                        <m:r>
                          <a:rPr lang="en-GB" i="1" smtClean="0">
                            <a:latin typeface="Cambria Math"/>
                          </a:rPr>
                          <m:t>𝑑𝑥</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𝑥</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Equating gives: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r>
                      <a:rPr lang="en-GB" b="0" i="1" smtClean="0">
                        <a:latin typeface="Cambria Math"/>
                      </a:rPr>
                      <m:t>=</m:t>
                    </m:r>
                    <m:f>
                      <m:fPr>
                        <m:ctrlPr>
                          <a:rPr lang="en-GB" i="1">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𝑥</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oMath>
                </a14:m>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			</a:t>
                </a:r>
                <a14:m>
                  <m:oMath xmlns:m="http://schemas.openxmlformats.org/officeDocument/2006/math">
                    <m:r>
                      <a:rPr lang="en-GB" i="1" smtClean="0">
                        <a:latin typeface="Cambria Math"/>
                      </a:rPr>
                      <m:t>𝑥</m:t>
                    </m:r>
                    <m:r>
                      <a:rPr lang="en-GB" i="1">
                        <a:latin typeface="Cambria Math"/>
                      </a:rPr>
                      <m:t>=</m:t>
                    </m:r>
                    <m:r>
                      <a:rPr lang="en-GB" b="0" i="1" smtClean="0">
                        <a:latin typeface="Cambria Math"/>
                      </a:rPr>
                      <m:t>14</m:t>
                    </m:r>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And			</a:t>
                </a:r>
                <a14:m>
                  <m:oMath xmlns:m="http://schemas.openxmlformats.org/officeDocument/2006/math">
                    <m:r>
                      <a:rPr lang="en-GB" i="1" smtClean="0">
                        <a:latin typeface="Cambria Math"/>
                      </a:rPr>
                      <m:t>𝑦</m:t>
                    </m:r>
                    <m:r>
                      <a:rPr lang="en-GB" i="1">
                        <a:latin typeface="Cambria Math"/>
                      </a:rPr>
                      <m:t>=</m:t>
                    </m:r>
                    <m:f>
                      <m:fPr>
                        <m:ctrlPr>
                          <a:rPr lang="en-GB" i="1">
                            <a:latin typeface="Cambria Math" panose="02040503050406030204" pitchFamily="18" charset="0"/>
                          </a:rPr>
                        </m:ctrlPr>
                      </m:fPr>
                      <m:num>
                        <m:r>
                          <a:rPr lang="en-GB" b="0" i="1" smtClean="0">
                            <a:latin typeface="Cambria Math"/>
                          </a:rPr>
                          <m:t>61</m:t>
                        </m:r>
                      </m:num>
                      <m:den>
                        <m:r>
                          <a:rPr lang="en-GB" b="0" i="1" smtClean="0">
                            <a:latin typeface="Cambria Math"/>
                          </a:rPr>
                          <m:t>4</m:t>
                        </m:r>
                      </m:den>
                    </m:f>
                    <m:r>
                      <a:rPr lang="en-GB" i="1">
                        <a:latin typeface="Cambria Math"/>
                      </a:rPr>
                      <m:t> </m:t>
                    </m:r>
                  </m:oMath>
                </a14:m>
                <a:endParaRPr lang="en-GB" dirty="0">
                  <a:latin typeface="Comic Sans MS" panose="030F0702030302020204" pitchFamily="66"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41703" y="1832264"/>
                <a:ext cx="6325737" cy="3603230"/>
              </a:xfrm>
              <a:prstGeom prst="rect">
                <a:avLst/>
              </a:prstGeom>
              <a:blipFill rotWithShape="1">
                <a:blip r:embed="rId3"/>
                <a:stretch>
                  <a:fillRect l="-771" b="-338"/>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417235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sp>
        <p:nvSpPr>
          <p:cNvPr id="2" name="Rectangle 1"/>
          <p:cNvSpPr/>
          <p:nvPr/>
        </p:nvSpPr>
        <p:spPr>
          <a:xfrm>
            <a:off x="293427" y="1179477"/>
            <a:ext cx="6639636" cy="369332"/>
          </a:xfrm>
          <a:prstGeom prst="rect">
            <a:avLst/>
          </a:prstGeom>
        </p:spPr>
        <p:txBody>
          <a:bodyPr wrap="square">
            <a:spAutoFit/>
          </a:bodyPr>
          <a:lstStyle/>
          <a:p>
            <a:r>
              <a:rPr lang="en-GB" dirty="0">
                <a:latin typeface="Comic Sans MS" panose="030F0702030302020204" pitchFamily="66" charset="0"/>
              </a:rPr>
              <a:t>4. Determine the height of the parallelogram</a:t>
            </a:r>
            <a:endParaRPr lang="en-GB" dirty="0"/>
          </a:p>
        </p:txBody>
      </p:sp>
      <mc:AlternateContent xmlns:mc="http://schemas.openxmlformats.org/markup-compatibility/2006" xmlns:a14="http://schemas.microsoft.com/office/drawing/2010/main">
        <mc:Choice Requires="a14">
          <p:sp>
            <p:nvSpPr>
              <p:cNvPr id="3" name="Rectangle 2"/>
              <p:cNvSpPr/>
              <p:nvPr/>
            </p:nvSpPr>
            <p:spPr>
              <a:xfrm>
                <a:off x="941703" y="1832264"/>
                <a:ext cx="6325737" cy="2375458"/>
              </a:xfrm>
              <a:prstGeom prst="rect">
                <a:avLst/>
              </a:prstGeom>
              <a:ln>
                <a:noFill/>
              </a:ln>
            </p:spPr>
            <p:txBody>
              <a:bodyPr wrap="square">
                <a:spAutoFit/>
              </a:bodyPr>
              <a:lstStyle/>
              <a:p>
                <a14:m>
                  <m:oMath xmlns:m="http://schemas.openxmlformats.org/officeDocument/2006/math">
                    <m:r>
                      <a:rPr lang="en-GB" b="0" i="1" dirty="0" smtClean="0">
                        <a:latin typeface="Cambria Math"/>
                      </a:rPr>
                      <m:t>𝑦</m:t>
                    </m:r>
                  </m:oMath>
                </a14:m>
                <a:r>
                  <a:rPr lang="en-GB" dirty="0">
                    <a:latin typeface="Comic Sans MS" panose="030F0702030302020204" pitchFamily="66" charset="0"/>
                  </a:rPr>
                  <a:t>-coordinate of chord directly above tangent point is:</a:t>
                </a:r>
              </a:p>
              <a:p>
                <a:endParaRPr lang="en-GB" dirty="0">
                  <a:latin typeface="Comic Sans MS" panose="030F0702030302020204" pitchFamily="66" charset="0"/>
                </a:endParaRPr>
              </a:p>
              <a:p>
                <a:r>
                  <a:rPr lang="en-GB" dirty="0">
                    <a:latin typeface="Comic Sans MS" panose="030F0702030302020204" pitchFamily="66" charset="0"/>
                  </a:rPr>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d>
                      <m:dPr>
                        <m:ctrlPr>
                          <a:rPr lang="en-GB" i="1" smtClean="0">
                            <a:latin typeface="Cambria Math" panose="02040503050406030204" pitchFamily="18" charset="0"/>
                          </a:rPr>
                        </m:ctrlPr>
                      </m:dPr>
                      <m:e>
                        <m:r>
                          <a:rPr lang="en-GB" b="0" i="1" smtClean="0">
                            <a:latin typeface="Cambria Math"/>
                          </a:rPr>
                          <m:t>14</m:t>
                        </m:r>
                      </m:e>
                    </m:d>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27</m:t>
                        </m:r>
                      </m:num>
                      <m:den>
                        <m:r>
                          <a:rPr lang="en-GB" b="0" i="1" smtClean="0">
                            <a:latin typeface="Cambria Math"/>
                          </a:rPr>
                          <m:t>2</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71</m:t>
                        </m:r>
                      </m:num>
                      <m:den>
                        <m:r>
                          <a:rPr lang="en-GB" b="0" i="1" smtClean="0">
                            <a:latin typeface="Cambria Math"/>
                          </a:rPr>
                          <m:t>2</m:t>
                        </m:r>
                      </m:den>
                    </m:f>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Height of parallelogram: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a:rPr>
                          <m:t>71</m:t>
                        </m:r>
                      </m:num>
                      <m:den>
                        <m:r>
                          <a:rPr lang="en-GB" b="0" i="1" smtClean="0">
                            <a:latin typeface="Cambria Math"/>
                          </a:rPr>
                          <m:t>2</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61</m:t>
                        </m:r>
                      </m:num>
                      <m:den>
                        <m:r>
                          <a:rPr lang="en-GB" b="0" i="1" smtClean="0">
                            <a:latin typeface="Cambria Math"/>
                          </a:rPr>
                          <m:t>4</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81</m:t>
                        </m:r>
                      </m:num>
                      <m:den>
                        <m:r>
                          <a:rPr lang="en-GB" b="0" i="1" smtClean="0">
                            <a:latin typeface="Cambria Math"/>
                          </a:rPr>
                          <m:t>4</m:t>
                        </m:r>
                      </m:den>
                    </m:f>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Area of parallelogram:		</a:t>
                </a:r>
                <a14:m>
                  <m:oMath xmlns:m="http://schemas.openxmlformats.org/officeDocument/2006/math">
                    <m:d>
                      <m:dPr>
                        <m:ctrlPr>
                          <a:rPr lang="en-GB" i="1" smtClean="0">
                            <a:latin typeface="Cambria Math" panose="02040503050406030204" pitchFamily="18" charset="0"/>
                          </a:rPr>
                        </m:ctrlPr>
                      </m:dPr>
                      <m:e>
                        <m:r>
                          <a:rPr lang="en-GB" b="0" i="1" smtClean="0">
                            <a:latin typeface="Cambria Math"/>
                          </a:rPr>
                          <m:t>23−5</m:t>
                        </m:r>
                      </m:e>
                    </m:d>
                    <m:r>
                      <a:rPr lang="en-GB" i="1" smtClean="0">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81</m:t>
                        </m:r>
                      </m:num>
                      <m:den>
                        <m:r>
                          <a:rPr lang="en-GB" b="0" i="1" smtClean="0">
                            <a:latin typeface="Cambria Math"/>
                            <a:ea typeface="Cambria Math"/>
                          </a:rPr>
                          <m:t>4</m:t>
                        </m:r>
                      </m:den>
                    </m:f>
                    <m:r>
                      <a:rPr lang="en-GB" b="0" i="1" smtClean="0">
                        <a:latin typeface="Cambria Math"/>
                        <a:ea typeface="Cambria Math"/>
                      </a:rPr>
                      <m:t>=364</m:t>
                    </m:r>
                    <m:f>
                      <m:fPr>
                        <m:ctrlPr>
                          <a:rPr lang="en-GB" b="0" i="1" smtClean="0">
                            <a:latin typeface="Cambria Math" panose="02040503050406030204" pitchFamily="18" charset="0"/>
                            <a:ea typeface="Cambria Math"/>
                          </a:rPr>
                        </m:ctrlPr>
                      </m:fPr>
                      <m:num>
                        <m:r>
                          <a:rPr lang="en-GB" b="0" i="1" smtClean="0">
                            <a:latin typeface="Cambria Math"/>
                            <a:ea typeface="Cambria Math"/>
                          </a:rPr>
                          <m:t>1</m:t>
                        </m:r>
                      </m:num>
                      <m:den>
                        <m:r>
                          <a:rPr lang="en-GB" b="0" i="1" smtClean="0">
                            <a:latin typeface="Cambria Math"/>
                            <a:ea typeface="Cambria Math"/>
                          </a:rPr>
                          <m:t>2</m:t>
                        </m:r>
                      </m:den>
                    </m:f>
                  </m:oMath>
                </a14:m>
                <a:endParaRPr lang="en-GB" dirty="0">
                  <a:latin typeface="Comic Sans MS" panose="030F0702030302020204" pitchFamily="66"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41703" y="1832264"/>
                <a:ext cx="6325737" cy="2375458"/>
              </a:xfrm>
              <a:prstGeom prst="rect">
                <a:avLst/>
              </a:prstGeom>
              <a:blipFill rotWithShape="1">
                <a:blip r:embed="rId3"/>
                <a:stretch>
                  <a:fillRect l="-771" t="-1028" b="-1028"/>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29432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sp>
        <p:nvSpPr>
          <p:cNvPr id="2" name="Rectangle 1"/>
          <p:cNvSpPr/>
          <p:nvPr/>
        </p:nvSpPr>
        <p:spPr>
          <a:xfrm>
            <a:off x="293427" y="810981"/>
            <a:ext cx="6639636" cy="369332"/>
          </a:xfrm>
          <a:prstGeom prst="rect">
            <a:avLst/>
          </a:prstGeom>
        </p:spPr>
        <p:txBody>
          <a:bodyPr wrap="square">
            <a:spAutoFit/>
          </a:bodyPr>
          <a:lstStyle/>
          <a:p>
            <a:r>
              <a:rPr lang="en-GB" dirty="0">
                <a:latin typeface="Comic Sans MS" panose="030F0702030302020204" pitchFamily="66" charset="0"/>
              </a:rPr>
              <a:t>5. Determine the areas</a:t>
            </a:r>
            <a:endParaRPr lang="en-GB" dirty="0"/>
          </a:p>
        </p:txBody>
      </p:sp>
      <mc:AlternateContent xmlns:mc="http://schemas.openxmlformats.org/markup-compatibility/2006" xmlns:a14="http://schemas.microsoft.com/office/drawing/2010/main">
        <mc:Choice Requires="a14">
          <p:sp>
            <p:nvSpPr>
              <p:cNvPr id="3" name="Rectangle 2"/>
              <p:cNvSpPr/>
              <p:nvPr/>
            </p:nvSpPr>
            <p:spPr>
              <a:xfrm>
                <a:off x="177421" y="1286344"/>
                <a:ext cx="8693624" cy="5195846"/>
              </a:xfrm>
              <a:prstGeom prst="rect">
                <a:avLst/>
              </a:prstGeom>
              <a:ln>
                <a:noFill/>
              </a:ln>
            </p:spPr>
            <p:txBody>
              <a:bodyPr wrap="square">
                <a:spAutoFit/>
              </a:bodyPr>
              <a:lstStyle/>
              <a:p>
                <a:r>
                  <a:rPr lang="en-GB" dirty="0">
                    <a:latin typeface="Comic Sans MS" panose="030F0702030302020204" pitchFamily="66" charset="0"/>
                  </a:rPr>
                  <a:t>Area of parallelogram:		</a:t>
                </a:r>
                <a14:m>
                  <m:oMath xmlns:m="http://schemas.openxmlformats.org/officeDocument/2006/math">
                    <m:d>
                      <m:dPr>
                        <m:ctrlPr>
                          <a:rPr lang="en-GB" i="1" smtClean="0">
                            <a:latin typeface="Cambria Math" panose="02040503050406030204" pitchFamily="18" charset="0"/>
                          </a:rPr>
                        </m:ctrlPr>
                      </m:dPr>
                      <m:e>
                        <m:r>
                          <a:rPr lang="en-GB" b="0" i="1" smtClean="0">
                            <a:latin typeface="Cambria Math"/>
                          </a:rPr>
                          <m:t>23−5</m:t>
                        </m:r>
                      </m:e>
                    </m:d>
                    <m:r>
                      <a:rPr lang="en-GB" i="1" smtClean="0">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81</m:t>
                        </m:r>
                      </m:num>
                      <m:den>
                        <m:r>
                          <a:rPr lang="en-GB" b="0" i="1" smtClean="0">
                            <a:latin typeface="Cambria Math"/>
                            <a:ea typeface="Cambria Math"/>
                          </a:rPr>
                          <m:t>4</m:t>
                        </m:r>
                      </m:den>
                    </m:f>
                    <m:r>
                      <a:rPr lang="en-GB" b="0" i="1" smtClean="0">
                        <a:latin typeface="Cambria Math"/>
                        <a:ea typeface="Cambria Math"/>
                      </a:rPr>
                      <m:t>=364</m:t>
                    </m:r>
                    <m:f>
                      <m:fPr>
                        <m:ctrlPr>
                          <a:rPr lang="en-GB" b="0" i="1" smtClean="0">
                            <a:latin typeface="Cambria Math" panose="02040503050406030204" pitchFamily="18" charset="0"/>
                            <a:ea typeface="Cambria Math"/>
                          </a:rPr>
                        </m:ctrlPr>
                      </m:fPr>
                      <m:num>
                        <m:r>
                          <a:rPr lang="en-GB" b="0" i="1" smtClean="0">
                            <a:latin typeface="Cambria Math"/>
                            <a:ea typeface="Cambria Math"/>
                          </a:rPr>
                          <m:t>1</m:t>
                        </m:r>
                      </m:num>
                      <m:den>
                        <m:r>
                          <a:rPr lang="en-GB" b="0" i="1" smtClean="0">
                            <a:latin typeface="Cambria Math"/>
                            <a:ea typeface="Cambria Math"/>
                          </a:rPr>
                          <m:t>2</m:t>
                        </m:r>
                      </m:den>
                    </m:f>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Area of blue segment:		</a:t>
                </a:r>
                <a14:m>
                  <m:oMath xmlns:m="http://schemas.openxmlformats.org/officeDocument/2006/math">
                    <m:nary>
                      <m:naryPr>
                        <m:limLoc m:val="undOvr"/>
                        <m:ctrlPr>
                          <a:rPr lang="en-GB" i="1" smtClean="0">
                            <a:latin typeface="Cambria Math" panose="02040503050406030204" pitchFamily="18" charset="0"/>
                          </a:rPr>
                        </m:ctrlPr>
                      </m:naryPr>
                      <m:sub>
                        <m:r>
                          <m:rPr>
                            <m:brk m:alnAt="24"/>
                          </m:rPr>
                          <a:rPr lang="en-GB" b="0" i="1" smtClean="0">
                            <a:latin typeface="Cambria Math"/>
                          </a:rPr>
                          <m:t>5</m:t>
                        </m:r>
                      </m:sub>
                      <m:sup>
                        <m:r>
                          <a:rPr lang="en-GB" b="0" i="1" smtClean="0">
                            <a:latin typeface="Cambria Math"/>
                          </a:rPr>
                          <m:t>23</m:t>
                        </m:r>
                      </m:sup>
                      <m:e>
                        <m:d>
                          <m:dPr>
                            <m:begChr m:val="["/>
                            <m:endChr m:val="]"/>
                            <m:ctrlPr>
                              <a:rPr lang="en-GB" i="1" smtClean="0">
                                <a:latin typeface="Cambria Math" panose="02040503050406030204" pitchFamily="18" charset="0"/>
                              </a:rPr>
                            </m:ctrlPr>
                          </m:dPr>
                          <m:e>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r>
                                  <a:rPr lang="en-GB" b="0" i="1" smtClean="0">
                                    <a:latin typeface="Cambria Math"/>
                                  </a:rPr>
                                  <m:t>𝑥</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27</m:t>
                                    </m:r>
                                  </m:num>
                                  <m:den>
                                    <m:r>
                                      <a:rPr lang="en-GB" b="0" i="1" smtClean="0">
                                        <a:latin typeface="Cambria Math"/>
                                      </a:rPr>
                                      <m:t>2</m:t>
                                    </m:r>
                                  </m:den>
                                </m:f>
                              </m:e>
                            </m:d>
                            <m:r>
                              <a:rPr lang="en-GB" b="0" i="1" smtClean="0">
                                <a:latin typeface="Cambria Math"/>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r>
                                  <a:rPr lang="en-GB" b="0" i="1" smtClean="0">
                                    <a:latin typeface="Cambria Math"/>
                                  </a:rPr>
                                  <m:t>𝑥</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61</m:t>
                                    </m:r>
                                  </m:num>
                                  <m:den>
                                    <m:r>
                                      <a:rPr lang="en-GB" b="0" i="1" smtClean="0">
                                        <a:latin typeface="Cambria Math"/>
                                      </a:rPr>
                                      <m:t>4</m:t>
                                    </m:r>
                                  </m:den>
                                </m:f>
                              </m:e>
                            </m:d>
                          </m:e>
                        </m:d>
                        <m:r>
                          <a:rPr lang="en-GB" b="0" i="1" smtClean="0">
                            <a:latin typeface="Cambria Math"/>
                          </a:rPr>
                          <m:t>𝑑𝑥</m:t>
                        </m:r>
                      </m:e>
                    </m:nary>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				</a:t>
                </a:r>
                <a14:m>
                  <m:oMath xmlns:m="http://schemas.openxmlformats.org/officeDocument/2006/math">
                    <m:nary>
                      <m:naryPr>
                        <m:limLoc m:val="undOvr"/>
                        <m:ctrlPr>
                          <a:rPr lang="en-GB" i="1">
                            <a:latin typeface="Cambria Math" panose="02040503050406030204" pitchFamily="18" charset="0"/>
                          </a:rPr>
                        </m:ctrlPr>
                      </m:naryPr>
                      <m:sub>
                        <m:r>
                          <m:rPr>
                            <m:brk m:alnAt="24"/>
                          </m:rPr>
                          <a:rPr lang="en-GB" i="1">
                            <a:latin typeface="Cambria Math"/>
                          </a:rPr>
                          <m:t>5</m:t>
                        </m:r>
                      </m:sub>
                      <m:sup>
                        <m:r>
                          <a:rPr lang="en-GB" i="1">
                            <a:latin typeface="Cambria Math"/>
                          </a:rPr>
                          <m:t>23</m:t>
                        </m:r>
                      </m:sup>
                      <m:e>
                        <m:d>
                          <m:dPr>
                            <m:begChr m:val="["/>
                            <m:endChr m:val="]"/>
                            <m:ctrlPr>
                              <a:rPr lang="en-GB" i="1">
                                <a:latin typeface="Cambria Math" panose="02040503050406030204" pitchFamily="18" charset="0"/>
                              </a:rPr>
                            </m:ctrlPr>
                          </m:dPr>
                          <m:e>
                            <m:r>
                              <a:rPr lang="en-GB" i="1">
                                <a:latin typeface="Cambria Math"/>
                              </a:rPr>
                              <m:t>−</m:t>
                            </m:r>
                            <m:f>
                              <m:fPr>
                                <m:ctrlPr>
                                  <a:rPr lang="en-GB" i="1">
                                    <a:latin typeface="Cambria Math" panose="02040503050406030204" pitchFamily="18" charset="0"/>
                                  </a:rPr>
                                </m:ctrlPr>
                              </m:fPr>
                              <m:num>
                                <m:r>
                                  <a:rPr lang="en-GB" i="1">
                                    <a:latin typeface="Cambria Math"/>
                                  </a:rPr>
                                  <m:t>1</m:t>
                                </m:r>
                              </m:num>
                              <m:den>
                                <m:r>
                                  <a:rPr lang="en-GB" i="1">
                                    <a:latin typeface="Cambria Math"/>
                                  </a:rPr>
                                  <m:t>4</m:t>
                                </m:r>
                              </m:den>
                            </m:f>
                            <m:sSup>
                              <m:sSupPr>
                                <m:ctrlPr>
                                  <a:rPr lang="en-GB" i="1">
                                    <a:latin typeface="Cambria Math" panose="02040503050406030204" pitchFamily="18" charset="0"/>
                                  </a:rPr>
                                </m:ctrlPr>
                              </m:sSupPr>
                              <m:e>
                                <m:r>
                                  <a:rPr lang="en-GB" i="1">
                                    <a:latin typeface="Cambria Math"/>
                                  </a:rPr>
                                  <m:t>𝑥</m:t>
                                </m:r>
                              </m:e>
                              <m:sup>
                                <m:r>
                                  <a:rPr lang="en-GB" i="1">
                                    <a:latin typeface="Cambria Math"/>
                                  </a:rPr>
                                  <m:t>2</m:t>
                                </m:r>
                              </m:sup>
                            </m:sSup>
                            <m:r>
                              <a:rPr lang="en-GB" b="0" i="1" smtClean="0">
                                <a:latin typeface="Cambria Math"/>
                              </a:rPr>
                              <m:t>+7</m:t>
                            </m:r>
                            <m:r>
                              <a:rPr lang="en-GB" b="0" i="1" smtClean="0">
                                <a:latin typeface="Cambria Math"/>
                              </a:rPr>
                              <m:t>𝑥</m:t>
                            </m:r>
                            <m:r>
                              <a:rPr lang="en-GB" b="0" i="1" smtClean="0">
                                <a:latin typeface="Cambria Math"/>
                              </a:rPr>
                              <m:t>−</m:t>
                            </m:r>
                            <m:f>
                              <m:fPr>
                                <m:ctrlPr>
                                  <a:rPr lang="en-GB" i="1">
                                    <a:latin typeface="Cambria Math" panose="02040503050406030204" pitchFamily="18" charset="0"/>
                                  </a:rPr>
                                </m:ctrlPr>
                              </m:fPr>
                              <m:num>
                                <m:r>
                                  <a:rPr lang="en-GB" b="0" i="1" smtClean="0">
                                    <a:latin typeface="Cambria Math"/>
                                  </a:rPr>
                                  <m:t>1</m:t>
                                </m:r>
                                <m:r>
                                  <a:rPr lang="en-GB" i="1">
                                    <a:latin typeface="Cambria Math"/>
                                  </a:rPr>
                                  <m:t>1</m:t>
                                </m:r>
                                <m:r>
                                  <a:rPr lang="en-GB" b="0" i="1" smtClean="0">
                                    <a:latin typeface="Cambria Math"/>
                                  </a:rPr>
                                  <m:t>5</m:t>
                                </m:r>
                              </m:num>
                              <m:den>
                                <m:r>
                                  <a:rPr lang="en-GB" i="1">
                                    <a:latin typeface="Cambria Math"/>
                                  </a:rPr>
                                  <m:t>4</m:t>
                                </m:r>
                              </m:den>
                            </m:f>
                          </m:e>
                        </m:d>
                        <m:r>
                          <a:rPr lang="en-GB" i="1">
                            <a:latin typeface="Cambria Math"/>
                          </a:rPr>
                          <m:t>𝑑𝑥</m:t>
                        </m:r>
                      </m:e>
                    </m:nary>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				</a:t>
                </a:r>
                <a14:m>
                  <m:oMath xmlns:m="http://schemas.openxmlformats.org/officeDocument/2006/math">
                    <m:d>
                      <m:dPr>
                        <m:begChr m:val="["/>
                        <m:endChr m:val="]"/>
                        <m:ctrlPr>
                          <a:rPr lang="en-GB" i="1" smtClean="0">
                            <a:latin typeface="Cambria Math" panose="02040503050406030204" pitchFamily="18" charset="0"/>
                          </a:rPr>
                        </m:ctrlPr>
                      </m:dPr>
                      <m:e>
                        <m:r>
                          <a:rPr lang="en-GB" i="1">
                            <a:latin typeface="Cambria Math"/>
                          </a:rPr>
                          <m:t>−</m:t>
                        </m:r>
                        <m:f>
                          <m:fPr>
                            <m:ctrlPr>
                              <a:rPr lang="en-GB" i="1">
                                <a:latin typeface="Cambria Math" panose="02040503050406030204" pitchFamily="18" charset="0"/>
                              </a:rPr>
                            </m:ctrlPr>
                          </m:fPr>
                          <m:num>
                            <m:r>
                              <a:rPr lang="en-GB" i="1">
                                <a:latin typeface="Cambria Math"/>
                              </a:rPr>
                              <m:t>1</m:t>
                            </m:r>
                          </m:num>
                          <m:den>
                            <m:r>
                              <a:rPr lang="en-GB" i="1">
                                <a:latin typeface="Cambria Math"/>
                              </a:rPr>
                              <m:t>12</m:t>
                            </m:r>
                          </m:den>
                        </m:f>
                        <m:sSup>
                          <m:sSupPr>
                            <m:ctrlPr>
                              <a:rPr lang="en-GB" i="1">
                                <a:latin typeface="Cambria Math" panose="02040503050406030204" pitchFamily="18" charset="0"/>
                              </a:rPr>
                            </m:ctrlPr>
                          </m:sSupPr>
                          <m:e>
                            <m:r>
                              <a:rPr lang="en-GB" i="1">
                                <a:latin typeface="Cambria Math"/>
                              </a:rPr>
                              <m:t>𝑥</m:t>
                            </m:r>
                          </m:e>
                          <m:sup>
                            <m:r>
                              <a:rPr lang="en-GB" i="1">
                                <a:latin typeface="Cambria Math"/>
                              </a:rPr>
                              <m:t>3</m:t>
                            </m:r>
                          </m:sup>
                        </m:sSup>
                        <m:r>
                          <a:rPr lang="en-GB" b="0" i="1" smtClean="0">
                            <a:latin typeface="Cambria Math"/>
                          </a:rPr>
                          <m:t>+</m:t>
                        </m:r>
                        <m:f>
                          <m:fPr>
                            <m:ctrlPr>
                              <a:rPr lang="en-GB"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sSup>
                          <m:sSupPr>
                            <m:ctrlPr>
                              <a:rPr lang="en-GB"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115</m:t>
                            </m:r>
                          </m:num>
                          <m:den>
                            <m:r>
                              <a:rPr lang="en-GB" b="0" i="1" smtClean="0">
                                <a:latin typeface="Cambria Math"/>
                              </a:rPr>
                              <m:t>4</m:t>
                            </m:r>
                          </m:den>
                        </m:f>
                        <m:r>
                          <a:rPr lang="en-GB" b="0" i="1" smtClean="0">
                            <a:latin typeface="Cambria Math"/>
                          </a:rPr>
                          <m:t>𝑥</m:t>
                        </m:r>
                      </m:e>
                    </m:d>
                    <m:m>
                      <m:mPr>
                        <m:mcs>
                          <m:mc>
                            <m:mcPr>
                              <m:count m:val="1"/>
                              <m:mcJc m:val="center"/>
                            </m:mcPr>
                          </m:mc>
                        </m:mcs>
                        <m:ctrlPr>
                          <a:rPr lang="en-GB" i="1" smtClean="0">
                            <a:latin typeface="Cambria Math" panose="02040503050406030204" pitchFamily="18" charset="0"/>
                          </a:rPr>
                        </m:ctrlPr>
                      </m:mPr>
                      <m:mr>
                        <m:e>
                          <m:r>
                            <m:rPr>
                              <m:brk m:alnAt="7"/>
                            </m:rPr>
                            <a:rPr lang="en-GB" b="0" i="1" smtClean="0">
                              <a:latin typeface="Cambria Math"/>
                            </a:rPr>
                            <m:t>2</m:t>
                          </m:r>
                          <m:r>
                            <a:rPr lang="en-GB" b="0" i="1" smtClean="0">
                              <a:latin typeface="Cambria Math"/>
                            </a:rPr>
                            <m:t>3</m:t>
                          </m:r>
                        </m:e>
                      </m:mr>
                      <m:mr>
                        <m:e/>
                      </m:mr>
                      <m:mr>
                        <m:e>
                          <m:r>
                            <a:rPr lang="en-GB" b="0" i="1" smtClean="0">
                              <a:latin typeface="Cambria Math"/>
                            </a:rPr>
                            <m:t>5</m:t>
                          </m:r>
                        </m:e>
                      </m:mr>
                    </m:m>
                    <m:r>
                      <a:rPr lang="en-GB" b="0" i="1" smtClean="0">
                        <a:latin typeface="Cambria Math"/>
                      </a:rPr>
                      <m:t>=</m:t>
                    </m:r>
                    <m:d>
                      <m:dPr>
                        <m:ctrlPr>
                          <a:rPr lang="en-GB" i="1">
                            <a:latin typeface="Cambria Math" panose="02040503050406030204" pitchFamily="18" charset="0"/>
                          </a:rPr>
                        </m:ctrlPr>
                      </m:dPr>
                      <m:e>
                        <m:r>
                          <a:rPr lang="en-GB" i="1">
                            <a:latin typeface="Cambria Math"/>
                          </a:rPr>
                          <m:t>176</m:t>
                        </m:r>
                        <m:f>
                          <m:fPr>
                            <m:ctrlPr>
                              <a:rPr lang="en-GB" i="1">
                                <a:latin typeface="Cambria Math" panose="02040503050406030204" pitchFamily="18" charset="0"/>
                              </a:rPr>
                            </m:ctrlPr>
                          </m:fPr>
                          <m:num>
                            <m:r>
                              <a:rPr lang="en-GB" i="1">
                                <a:latin typeface="Cambria Math"/>
                              </a:rPr>
                              <m:t>1</m:t>
                            </m:r>
                          </m:num>
                          <m:den>
                            <m:r>
                              <a:rPr lang="en-GB" i="1">
                                <a:latin typeface="Cambria Math"/>
                              </a:rPr>
                              <m:t>3</m:t>
                            </m:r>
                          </m:den>
                        </m:f>
                      </m:e>
                    </m:d>
                    <m:r>
                      <a:rPr lang="en-GB" i="1">
                        <a:latin typeface="Cambria Math"/>
                      </a:rPr>
                      <m:t>−</m:t>
                    </m:r>
                    <m:d>
                      <m:dPr>
                        <m:ctrlPr>
                          <a:rPr lang="en-GB" i="1">
                            <a:latin typeface="Cambria Math" panose="02040503050406030204" pitchFamily="18" charset="0"/>
                          </a:rPr>
                        </m:ctrlPr>
                      </m:dPr>
                      <m:e>
                        <m:r>
                          <a:rPr lang="en-GB" i="1">
                            <a:latin typeface="Cambria Math"/>
                          </a:rPr>
                          <m:t>−66</m:t>
                        </m:r>
                        <m:f>
                          <m:fPr>
                            <m:ctrlPr>
                              <a:rPr lang="en-GB" i="1">
                                <a:latin typeface="Cambria Math" panose="02040503050406030204" pitchFamily="18" charset="0"/>
                              </a:rPr>
                            </m:ctrlPr>
                          </m:fPr>
                          <m:num>
                            <m:r>
                              <a:rPr lang="en-GB" i="1">
                                <a:latin typeface="Cambria Math"/>
                              </a:rPr>
                              <m:t>2</m:t>
                            </m:r>
                          </m:num>
                          <m:den>
                            <m:r>
                              <a:rPr lang="en-GB" i="1">
                                <a:latin typeface="Cambria Math"/>
                              </a:rPr>
                              <m:t>3</m:t>
                            </m:r>
                          </m:den>
                        </m:f>
                      </m:e>
                    </m:d>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				</a:t>
                </a:r>
                <a14:m>
                  <m:oMath xmlns:m="http://schemas.openxmlformats.org/officeDocument/2006/math">
                    <m:r>
                      <a:rPr lang="en-GB" b="0" i="1" smtClean="0">
                        <a:latin typeface="Cambria Math"/>
                      </a:rPr>
                      <m:t>243</m:t>
                    </m:r>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Area of yellow regions:		</a:t>
                </a:r>
                <a14:m>
                  <m:oMath xmlns:m="http://schemas.openxmlformats.org/officeDocument/2006/math">
                    <m:r>
                      <a:rPr lang="en-GB" b="0" i="1" smtClean="0">
                        <a:latin typeface="Cambria Math"/>
                      </a:rPr>
                      <m:t>364</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−243=121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a14:m>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Required ratio  </a:t>
                </a:r>
                <a:r>
                  <a:rPr lang="en-GB" dirty="0" err="1">
                    <a:latin typeface="Comic Sans MS" panose="030F0702030302020204" pitchFamily="66" charset="0"/>
                  </a:rPr>
                  <a:t>blue:yellow</a:t>
                </a:r>
                <a:r>
                  <a:rPr lang="en-GB" dirty="0">
                    <a:latin typeface="Comic Sans MS" panose="030F0702030302020204" pitchFamily="66" charset="0"/>
                  </a:rPr>
                  <a:t>	</a:t>
                </a:r>
                <a14:m>
                  <m:oMath xmlns:m="http://schemas.openxmlformats.org/officeDocument/2006/math">
                    <m:r>
                      <a:rPr lang="en-GB" b="0" i="1" smtClean="0">
                        <a:latin typeface="Cambria Math"/>
                      </a:rPr>
                      <m:t>=243:121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a14:m>
                <a:endParaRPr lang="en-GB" b="0" i="1" dirty="0">
                  <a:latin typeface="Cambria Math"/>
                </a:endParaRPr>
              </a:p>
              <a:p>
                <a:r>
                  <a:rPr lang="en-GB" b="0" dirty="0"/>
                  <a:t>				</a:t>
                </a:r>
                <a14:m>
                  <m:oMath xmlns:m="http://schemas.openxmlformats.org/officeDocument/2006/math">
                    <m:r>
                      <a:rPr lang="en-GB" sz="2800" b="0" i="1" smtClean="0">
                        <a:latin typeface="Cambria Math"/>
                      </a:rPr>
                      <m:t>=</m:t>
                    </m:r>
                    <m:r>
                      <a:rPr lang="en-GB" sz="2800" b="1" i="1" smtClean="0">
                        <a:latin typeface="Cambria Math"/>
                      </a:rPr>
                      <m:t>𝟐</m:t>
                    </m:r>
                    <m:r>
                      <a:rPr lang="en-GB" sz="2800" b="1" i="1" smtClean="0">
                        <a:latin typeface="Cambria Math"/>
                      </a:rPr>
                      <m:t>:</m:t>
                    </m:r>
                    <m:r>
                      <a:rPr lang="en-GB" sz="2800" b="1" i="1" smtClean="0">
                        <a:latin typeface="Cambria Math"/>
                      </a:rPr>
                      <m:t>𝟏</m:t>
                    </m:r>
                  </m:oMath>
                </a14:m>
                <a:endParaRPr lang="en-GB" b="1" dirty="0">
                  <a:latin typeface="Comic Sans MS" panose="030F0702030302020204" pitchFamily="66"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7421" y="1286344"/>
                <a:ext cx="8693624" cy="5195846"/>
              </a:xfrm>
              <a:prstGeom prst="rect">
                <a:avLst/>
              </a:prstGeom>
              <a:blipFill rotWithShape="1">
                <a:blip r:embed="rId3"/>
                <a:stretch>
                  <a:fillRect l="-561"/>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34597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179"/>
            <a:ext cx="1448592" cy="19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4193" y="116632"/>
            <a:ext cx="4338047" cy="523220"/>
          </a:xfrm>
          <a:prstGeom prst="rect">
            <a:avLst/>
          </a:prstGeom>
          <a:noFill/>
        </p:spPr>
        <p:txBody>
          <a:bodyPr wrap="none" rtlCol="0">
            <a:spAutoFit/>
          </a:bodyPr>
          <a:lstStyle/>
          <a:p>
            <a:r>
              <a:rPr lang="en-GB" sz="2800" dirty="0">
                <a:latin typeface="Comic Sans MS" panose="030F0702030302020204" pitchFamily="66" charset="0"/>
              </a:rPr>
              <a:t>Parabola in Parallelogram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838200"/>
            <a:ext cx="5143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107504" y="836712"/>
                <a:ext cx="3168352" cy="5324535"/>
              </a:xfrm>
              <a:prstGeom prst="rect">
                <a:avLst/>
              </a:prstGeom>
              <a:noFill/>
            </p:spPr>
            <p:txBody>
              <a:bodyPr wrap="square" rtlCol="0">
                <a:spAutoFit/>
              </a:bodyPr>
              <a:lstStyle/>
              <a:p>
                <a:r>
                  <a:rPr lang="en-GB" sz="2000" dirty="0">
                    <a:latin typeface="Comic Sans MS" panose="030F0702030302020204" pitchFamily="66" charset="0"/>
                  </a:rPr>
                  <a:t>You could, of course, have saved yourself a lot of trouble!</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Imagine the parabola </a:t>
                </a:r>
                <a14:m>
                  <m:oMath xmlns:m="http://schemas.openxmlformats.org/officeDocument/2006/math">
                    <m:r>
                      <a:rPr lang="en-GB" sz="2000" b="0" i="1" smtClean="0">
                        <a:latin typeface="Cambria Math"/>
                      </a:rPr>
                      <m:t>𝑦</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oMath>
                </a14:m>
                <a:r>
                  <a:rPr lang="en-GB" sz="2000" dirty="0">
                    <a:latin typeface="Comic Sans MS" panose="030F0702030302020204" pitchFamily="66" charset="0"/>
                  </a:rPr>
                  <a:t> is sheared symmetrically about the origin in the directions indicated by the arrows.</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What would happen to the blue- and yellow-shaped areas under this transformation?</a:t>
                </a:r>
              </a:p>
            </p:txBody>
          </p:sp>
        </mc:Choice>
        <mc:Fallback xmlns="">
          <p:sp>
            <p:nvSpPr>
              <p:cNvPr id="8" name="TextBox 7"/>
              <p:cNvSpPr txBox="1">
                <a:spLocks noRot="1" noChangeAspect="1" noMove="1" noResize="1" noEditPoints="1" noAdjustHandles="1" noChangeArrowheads="1" noChangeShapeType="1" noTextEdit="1"/>
              </p:cNvSpPr>
              <p:nvPr/>
            </p:nvSpPr>
            <p:spPr>
              <a:xfrm>
                <a:off x="107504" y="836712"/>
                <a:ext cx="3168352" cy="5324535"/>
              </a:xfrm>
              <a:prstGeom prst="rect">
                <a:avLst/>
              </a:prstGeom>
              <a:blipFill rotWithShape="1">
                <a:blip r:embed="rId4"/>
                <a:stretch>
                  <a:fillRect l="-2119" t="-572" r="-3276" b="-1030"/>
                </a:stretch>
              </a:blipFill>
            </p:spPr>
            <p:txBody>
              <a:bodyPr/>
              <a:lstStyle/>
              <a:p>
                <a:r>
                  <a:rPr lang="en-GB">
                    <a:noFill/>
                  </a:rPr>
                  <a:t> </a:t>
                </a:r>
              </a:p>
            </p:txBody>
          </p:sp>
        </mc:Fallback>
      </mc:AlternateContent>
      <p:cxnSp>
        <p:nvCxnSpPr>
          <p:cNvPr id="7" name="Straight Arrow Connector 6"/>
          <p:cNvCxnSpPr/>
          <p:nvPr/>
        </p:nvCxnSpPr>
        <p:spPr>
          <a:xfrm flipV="1">
            <a:off x="6012160" y="2636912"/>
            <a:ext cx="0" cy="1584176"/>
          </a:xfrm>
          <a:prstGeom prst="straightConnector1">
            <a:avLst/>
          </a:prstGeom>
          <a:ln w="57150" cap="sq">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347864" y="2636912"/>
            <a:ext cx="0" cy="1584176"/>
          </a:xfrm>
          <a:prstGeom prst="straightConnector1">
            <a:avLst/>
          </a:prstGeom>
          <a:ln w="57150" cap="sq">
            <a:solidFill>
              <a:schemeClr val="tx1"/>
            </a:solidFill>
            <a:beve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51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3214</Words>
  <Application>Microsoft Office PowerPoint</Application>
  <PresentationFormat>On-screen Show (4:3)</PresentationFormat>
  <Paragraphs>422</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Bradley Hand ITC</vt:lpstr>
      <vt:lpstr>Calibri</vt:lpstr>
      <vt:lpstr>Cambria Math</vt:lpstr>
      <vt:lpstr>Comic Sans MS</vt:lpstr>
      <vt:lpstr>Office Theme</vt:lpstr>
      <vt:lpstr>Parabola in Parallelogram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to Teacher</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SIC_Ideas_32</dc:title>
  <dc:creator>John</dc:creator>
  <cp:lastModifiedBy>John Burke</cp:lastModifiedBy>
  <cp:revision>58</cp:revision>
  <cp:lastPrinted>2015-04-12T20:04:31Z</cp:lastPrinted>
  <dcterms:created xsi:type="dcterms:W3CDTF">2015-02-17T20:34:36Z</dcterms:created>
  <dcterms:modified xsi:type="dcterms:W3CDTF">2020-08-06T06:42:51Z</dcterms:modified>
</cp:coreProperties>
</file>